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5"/>
  </p:sldMasterIdLst>
  <p:notesMasterIdLst>
    <p:notesMasterId r:id="rId31"/>
  </p:notesMasterIdLst>
  <p:handoutMasterIdLst>
    <p:handoutMasterId r:id="rId32"/>
  </p:handoutMasterIdLst>
  <p:sldIdLst>
    <p:sldId id="393" r:id="rId6"/>
    <p:sldId id="653" r:id="rId7"/>
    <p:sldId id="692" r:id="rId8"/>
    <p:sldId id="725" r:id="rId9"/>
    <p:sldId id="703" r:id="rId10"/>
    <p:sldId id="704" r:id="rId11"/>
    <p:sldId id="705" r:id="rId12"/>
    <p:sldId id="708" r:id="rId13"/>
    <p:sldId id="718" r:id="rId14"/>
    <p:sldId id="719" r:id="rId15"/>
    <p:sldId id="720" r:id="rId16"/>
    <p:sldId id="747" r:id="rId17"/>
    <p:sldId id="736" r:id="rId18"/>
    <p:sldId id="744" r:id="rId19"/>
    <p:sldId id="721" r:id="rId20"/>
    <p:sldId id="727" r:id="rId21"/>
    <p:sldId id="724" r:id="rId22"/>
    <p:sldId id="722" r:id="rId23"/>
    <p:sldId id="723" r:id="rId24"/>
    <p:sldId id="726" r:id="rId25"/>
    <p:sldId id="682" r:id="rId26"/>
    <p:sldId id="648" r:id="rId27"/>
    <p:sldId id="717" r:id="rId28"/>
    <p:sldId id="750" r:id="rId29"/>
    <p:sldId id="731" r:id="rId30"/>
  </p:sldIdLst>
  <p:sldSz cx="9144000" cy="6858000" type="screen4x3"/>
  <p:notesSz cx="7102475" cy="9388475"/>
  <p:defaultTextStyle>
    <a:defPPr>
      <a:defRPr lang="en-US"/>
    </a:defPPr>
    <a:lvl1pPr algn="l" rtl="0" fontAlgn="base">
      <a:spcBef>
        <a:spcPct val="0"/>
      </a:spcBef>
      <a:spcAft>
        <a:spcPct val="0"/>
      </a:spcAft>
      <a:defRPr sz="2400" kern="1200">
        <a:solidFill>
          <a:srgbClr val="0768A9"/>
        </a:solidFill>
        <a:latin typeface="Trebuchet MS" pitchFamily="34" charset="0"/>
        <a:ea typeface="ＭＳ Ｐゴシック"/>
        <a:cs typeface="Arial" charset="0"/>
      </a:defRPr>
    </a:lvl1pPr>
    <a:lvl2pPr marL="457200" algn="l" rtl="0" fontAlgn="base">
      <a:spcBef>
        <a:spcPct val="0"/>
      </a:spcBef>
      <a:spcAft>
        <a:spcPct val="0"/>
      </a:spcAft>
      <a:defRPr sz="2400" kern="1200">
        <a:solidFill>
          <a:srgbClr val="0768A9"/>
        </a:solidFill>
        <a:latin typeface="Trebuchet MS" pitchFamily="34" charset="0"/>
        <a:ea typeface="ＭＳ Ｐゴシック"/>
        <a:cs typeface="Arial" charset="0"/>
      </a:defRPr>
    </a:lvl2pPr>
    <a:lvl3pPr marL="914400" algn="l" rtl="0" fontAlgn="base">
      <a:spcBef>
        <a:spcPct val="0"/>
      </a:spcBef>
      <a:spcAft>
        <a:spcPct val="0"/>
      </a:spcAft>
      <a:defRPr sz="2400" kern="1200">
        <a:solidFill>
          <a:srgbClr val="0768A9"/>
        </a:solidFill>
        <a:latin typeface="Trebuchet MS" pitchFamily="34" charset="0"/>
        <a:ea typeface="ＭＳ Ｐゴシック"/>
        <a:cs typeface="Arial" charset="0"/>
      </a:defRPr>
    </a:lvl3pPr>
    <a:lvl4pPr marL="1371600" algn="l" rtl="0" fontAlgn="base">
      <a:spcBef>
        <a:spcPct val="0"/>
      </a:spcBef>
      <a:spcAft>
        <a:spcPct val="0"/>
      </a:spcAft>
      <a:defRPr sz="2400" kern="1200">
        <a:solidFill>
          <a:srgbClr val="0768A9"/>
        </a:solidFill>
        <a:latin typeface="Trebuchet MS" pitchFamily="34" charset="0"/>
        <a:ea typeface="ＭＳ Ｐゴシック"/>
        <a:cs typeface="Arial" charset="0"/>
      </a:defRPr>
    </a:lvl4pPr>
    <a:lvl5pPr marL="1828800" algn="l" rtl="0" fontAlgn="base">
      <a:spcBef>
        <a:spcPct val="0"/>
      </a:spcBef>
      <a:spcAft>
        <a:spcPct val="0"/>
      </a:spcAft>
      <a:defRPr sz="2400" kern="1200">
        <a:solidFill>
          <a:srgbClr val="0768A9"/>
        </a:solidFill>
        <a:latin typeface="Trebuchet MS" pitchFamily="34" charset="0"/>
        <a:ea typeface="ＭＳ Ｐゴシック"/>
        <a:cs typeface="Arial" charset="0"/>
      </a:defRPr>
    </a:lvl5pPr>
    <a:lvl6pPr marL="2286000" algn="l" defTabSz="914400" rtl="0" eaLnBrk="1" latinLnBrk="0" hangingPunct="1">
      <a:defRPr sz="2400" kern="1200">
        <a:solidFill>
          <a:srgbClr val="0768A9"/>
        </a:solidFill>
        <a:latin typeface="Trebuchet MS" pitchFamily="34" charset="0"/>
        <a:ea typeface="ＭＳ Ｐゴシック"/>
        <a:cs typeface="Arial" charset="0"/>
      </a:defRPr>
    </a:lvl6pPr>
    <a:lvl7pPr marL="2743200" algn="l" defTabSz="914400" rtl="0" eaLnBrk="1" latinLnBrk="0" hangingPunct="1">
      <a:defRPr sz="2400" kern="1200">
        <a:solidFill>
          <a:srgbClr val="0768A9"/>
        </a:solidFill>
        <a:latin typeface="Trebuchet MS" pitchFamily="34" charset="0"/>
        <a:ea typeface="ＭＳ Ｐゴシック"/>
        <a:cs typeface="Arial" charset="0"/>
      </a:defRPr>
    </a:lvl7pPr>
    <a:lvl8pPr marL="3200400" algn="l" defTabSz="914400" rtl="0" eaLnBrk="1" latinLnBrk="0" hangingPunct="1">
      <a:defRPr sz="2400" kern="1200">
        <a:solidFill>
          <a:srgbClr val="0768A9"/>
        </a:solidFill>
        <a:latin typeface="Trebuchet MS" pitchFamily="34" charset="0"/>
        <a:ea typeface="ＭＳ Ｐゴシック"/>
        <a:cs typeface="Arial" charset="0"/>
      </a:defRPr>
    </a:lvl8pPr>
    <a:lvl9pPr marL="3657600" algn="l" defTabSz="914400" rtl="0" eaLnBrk="1" latinLnBrk="0" hangingPunct="1">
      <a:defRPr sz="2400" kern="1200">
        <a:solidFill>
          <a:srgbClr val="0768A9"/>
        </a:solidFill>
        <a:latin typeface="Trebuchet MS" pitchFamily="34" charset="0"/>
        <a:ea typeface="ＭＳ Ｐゴシック"/>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68A9"/>
    <a:srgbClr val="F5F50B"/>
    <a:srgbClr val="92CC57"/>
    <a:srgbClr val="061844"/>
    <a:srgbClr val="000B0B"/>
    <a:srgbClr val="422906"/>
    <a:srgbClr val="E89D00"/>
    <a:srgbClr val="ABCCE2"/>
    <a:srgbClr val="757575"/>
    <a:srgbClr val="AB4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7" autoAdjust="0"/>
    <p:restoredTop sz="90215" autoAdjust="0"/>
  </p:normalViewPr>
  <p:slideViewPr>
    <p:cSldViewPr>
      <p:cViewPr>
        <p:scale>
          <a:sx n="100" d="100"/>
          <a:sy n="100" d="100"/>
        </p:scale>
        <p:origin x="-258" y="-78"/>
      </p:cViewPr>
      <p:guideLst>
        <p:guide orient="horz" pos="2160"/>
        <p:guide orient="horz" pos="3744"/>
        <p:guide pos="281"/>
      </p:guideLst>
    </p:cSldViewPr>
  </p:slideViewPr>
  <p:outlineViewPr>
    <p:cViewPr>
      <p:scale>
        <a:sx n="33" d="100"/>
        <a:sy n="33" d="100"/>
      </p:scale>
      <p:origin x="42" y="16206"/>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2512" y="-112"/>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1575B-27E0-4814-A2BF-4CBFCC1C006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5182EE4-FD6C-49E4-8D6C-0D3BDA90DB43}">
      <dgm:prSet phldrT="[Text]"/>
      <dgm:spPr>
        <a:solidFill>
          <a:srgbClr val="FFFF00"/>
        </a:solidFill>
        <a:scene3d>
          <a:camera prst="orthographicFront"/>
          <a:lightRig rig="threePt" dir="t"/>
        </a:scene3d>
        <a:sp3d>
          <a:bevelT/>
        </a:sp3d>
      </dgm:spPr>
      <dgm:t>
        <a:bodyPr/>
        <a:lstStyle/>
        <a:p>
          <a:r>
            <a:rPr lang="en-US" b="1" dirty="0" smtClean="0">
              <a:solidFill>
                <a:srgbClr val="002060"/>
              </a:solidFill>
            </a:rPr>
            <a:t>Improve Health</a:t>
          </a:r>
          <a:endParaRPr lang="en-US" b="1" dirty="0">
            <a:solidFill>
              <a:srgbClr val="002060"/>
            </a:solidFill>
          </a:endParaRPr>
        </a:p>
      </dgm:t>
    </dgm:pt>
    <dgm:pt modelId="{1AABC5F1-00E1-427A-A7E2-06E0AD4DCC4E}" type="parTrans" cxnId="{F133F316-116F-40E1-B8B2-287B94FA64ED}">
      <dgm:prSet/>
      <dgm:spPr/>
      <dgm:t>
        <a:bodyPr/>
        <a:lstStyle/>
        <a:p>
          <a:endParaRPr lang="en-US"/>
        </a:p>
      </dgm:t>
    </dgm:pt>
    <dgm:pt modelId="{62E8F36C-F98B-480A-8C09-9DA1ED65A071}" type="sibTrans" cxnId="{F133F316-116F-40E1-B8B2-287B94FA64ED}">
      <dgm:prSet/>
      <dgm:spPr/>
      <dgm:t>
        <a:bodyPr/>
        <a:lstStyle/>
        <a:p>
          <a:endParaRPr lang="en-US"/>
        </a:p>
      </dgm:t>
    </dgm:pt>
    <dgm:pt modelId="{BC11A9D2-25B2-456C-9FAB-3E0F27AE354D}">
      <dgm:prSet phldrT="[Text]"/>
      <dgm:spPr>
        <a:solidFill>
          <a:srgbClr val="7030A0"/>
        </a:solidFill>
        <a:scene3d>
          <a:camera prst="orthographicFront"/>
          <a:lightRig rig="threePt" dir="t"/>
        </a:scene3d>
        <a:sp3d>
          <a:bevelT/>
        </a:sp3d>
      </dgm:spPr>
      <dgm:t>
        <a:bodyPr/>
        <a:lstStyle/>
        <a:p>
          <a:r>
            <a:rPr lang="en-US" b="1" dirty="0" smtClean="0"/>
            <a:t>Search: Find the research/ evidence</a:t>
          </a:r>
          <a:endParaRPr lang="en-US" b="1" dirty="0"/>
        </a:p>
      </dgm:t>
    </dgm:pt>
    <dgm:pt modelId="{456149B9-DF05-4E32-8073-6B650C294DEB}" type="parTrans" cxnId="{7749883D-3DBC-40D9-8862-84894EF60385}">
      <dgm:prSet/>
      <dgm:spPr/>
      <dgm:t>
        <a:bodyPr/>
        <a:lstStyle/>
        <a:p>
          <a:endParaRPr lang="en-US"/>
        </a:p>
      </dgm:t>
    </dgm:pt>
    <dgm:pt modelId="{DE13CAE1-72D7-4AB6-AB76-39A101CC693D}" type="sibTrans" cxnId="{7749883D-3DBC-40D9-8862-84894EF60385}">
      <dgm:prSet/>
      <dgm:spPr>
        <a:scene3d>
          <a:camera prst="orthographicFront"/>
          <a:lightRig rig="threePt" dir="t"/>
        </a:scene3d>
        <a:sp3d>
          <a:bevelT/>
        </a:sp3d>
      </dgm:spPr>
      <dgm:t>
        <a:bodyPr/>
        <a:lstStyle/>
        <a:p>
          <a:endParaRPr lang="en-US" dirty="0"/>
        </a:p>
      </dgm:t>
    </dgm:pt>
    <dgm:pt modelId="{482B08A7-4EA5-4523-B8A0-B2053983E372}">
      <dgm:prSet phldrT="[Text]"/>
      <dgm:spPr>
        <a:solidFill>
          <a:srgbClr val="00B050"/>
        </a:solidFill>
        <a:scene3d>
          <a:camera prst="orthographicFront"/>
          <a:lightRig rig="threePt" dir="t"/>
        </a:scene3d>
        <a:sp3d>
          <a:bevelT/>
        </a:sp3d>
      </dgm:spPr>
      <dgm:t>
        <a:bodyPr/>
        <a:lstStyle/>
        <a:p>
          <a:r>
            <a:rPr lang="en-US" b="1" dirty="0" smtClean="0"/>
            <a:t>Appraise the evidence</a:t>
          </a:r>
          <a:endParaRPr lang="en-US" b="1" dirty="0"/>
        </a:p>
      </dgm:t>
    </dgm:pt>
    <dgm:pt modelId="{A840B427-598E-4FB2-802A-573598E50D5C}" type="parTrans" cxnId="{683EEFE3-BB8C-49F9-B3BD-0CF8829F3778}">
      <dgm:prSet/>
      <dgm:spPr/>
      <dgm:t>
        <a:bodyPr/>
        <a:lstStyle/>
        <a:p>
          <a:endParaRPr lang="en-US"/>
        </a:p>
      </dgm:t>
    </dgm:pt>
    <dgm:pt modelId="{495772B4-951E-4D7D-849D-CEE6CE44D22B}" type="sibTrans" cxnId="{683EEFE3-BB8C-49F9-B3BD-0CF8829F3778}">
      <dgm:prSet/>
      <dgm:spPr>
        <a:scene3d>
          <a:camera prst="orthographicFront"/>
          <a:lightRig rig="threePt" dir="t"/>
        </a:scene3d>
        <a:sp3d>
          <a:bevelT/>
        </a:sp3d>
      </dgm:spPr>
      <dgm:t>
        <a:bodyPr/>
        <a:lstStyle/>
        <a:p>
          <a:endParaRPr lang="en-US" dirty="0"/>
        </a:p>
      </dgm:t>
    </dgm:pt>
    <dgm:pt modelId="{F760C4D5-835C-471C-A153-DE82740649D2}">
      <dgm:prSet phldrT="[Text]"/>
      <dgm:spPr>
        <a:solidFill>
          <a:srgbClr val="0070C0"/>
        </a:solidFill>
        <a:scene3d>
          <a:camera prst="orthographicFront"/>
          <a:lightRig rig="threePt" dir="t"/>
        </a:scene3d>
        <a:sp3d>
          <a:bevelT/>
        </a:sp3d>
      </dgm:spPr>
      <dgm:t>
        <a:bodyPr/>
        <a:lstStyle/>
        <a:p>
          <a:r>
            <a:rPr lang="en-US" b="1" dirty="0" smtClean="0"/>
            <a:t>Implement the evidence</a:t>
          </a:r>
          <a:endParaRPr lang="en-US" b="1" dirty="0"/>
        </a:p>
      </dgm:t>
    </dgm:pt>
    <dgm:pt modelId="{6FE6E0D3-50F5-491B-BF08-D7B2260A1E8C}" type="parTrans" cxnId="{72A7EE89-F34A-4B35-B693-E98184806E64}">
      <dgm:prSet/>
      <dgm:spPr/>
      <dgm:t>
        <a:bodyPr/>
        <a:lstStyle/>
        <a:p>
          <a:endParaRPr lang="en-US"/>
        </a:p>
      </dgm:t>
    </dgm:pt>
    <dgm:pt modelId="{E30BD96B-E101-45F5-9305-62FE66380A72}" type="sibTrans" cxnId="{72A7EE89-F34A-4B35-B693-E98184806E64}">
      <dgm:prSet/>
      <dgm:spPr>
        <a:scene3d>
          <a:camera prst="orthographicFront"/>
          <a:lightRig rig="threePt" dir="t"/>
        </a:scene3d>
        <a:sp3d>
          <a:bevelT/>
        </a:sp3d>
      </dgm:spPr>
      <dgm:t>
        <a:bodyPr/>
        <a:lstStyle/>
        <a:p>
          <a:endParaRPr lang="en-US" dirty="0"/>
        </a:p>
      </dgm:t>
    </dgm:pt>
    <dgm:pt modelId="{D8908071-5BB0-4A0D-A8EB-BE81D570757C}">
      <dgm:prSet phldrT="[Text]"/>
      <dgm:spPr>
        <a:solidFill>
          <a:srgbClr val="FF0000"/>
        </a:solidFill>
        <a:scene3d>
          <a:camera prst="orthographicFront"/>
          <a:lightRig rig="threePt" dir="t"/>
        </a:scene3d>
        <a:sp3d>
          <a:bevelT/>
        </a:sp3d>
      </dgm:spPr>
      <dgm:t>
        <a:bodyPr/>
        <a:lstStyle/>
        <a:p>
          <a:r>
            <a:rPr lang="en-US" b="1" dirty="0" smtClean="0"/>
            <a:t>Evaluate practice changes and patient outcomes</a:t>
          </a:r>
          <a:endParaRPr lang="en-US" b="1" dirty="0"/>
        </a:p>
      </dgm:t>
    </dgm:pt>
    <dgm:pt modelId="{6E3DD852-0790-429B-8B3C-5A5F7A6AF306}" type="parTrans" cxnId="{01C185A0-2288-4DCB-B8D8-3C5A0EC16DDE}">
      <dgm:prSet/>
      <dgm:spPr/>
      <dgm:t>
        <a:bodyPr/>
        <a:lstStyle/>
        <a:p>
          <a:endParaRPr lang="en-US"/>
        </a:p>
      </dgm:t>
    </dgm:pt>
    <dgm:pt modelId="{430D63C9-8819-4204-AD9D-0D33B110FAEE}" type="sibTrans" cxnId="{01C185A0-2288-4DCB-B8D8-3C5A0EC16DDE}">
      <dgm:prSet/>
      <dgm:spPr>
        <a:scene3d>
          <a:camera prst="orthographicFront"/>
          <a:lightRig rig="threePt" dir="t"/>
        </a:scene3d>
        <a:sp3d>
          <a:bevelT/>
        </a:sp3d>
      </dgm:spPr>
      <dgm:t>
        <a:bodyPr/>
        <a:lstStyle/>
        <a:p>
          <a:endParaRPr lang="en-US" dirty="0"/>
        </a:p>
      </dgm:t>
    </dgm:pt>
    <dgm:pt modelId="{DFBC27CB-E0B9-4DE9-A016-2C23AA7D9210}">
      <dgm:prSet phldrT="[Text]"/>
      <dgm:spPr>
        <a:solidFill>
          <a:srgbClr val="00B050"/>
        </a:solidFill>
        <a:scene3d>
          <a:camera prst="orthographicFront"/>
          <a:lightRig rig="threePt" dir="t"/>
        </a:scene3d>
        <a:sp3d>
          <a:bevelT/>
        </a:sp3d>
      </dgm:spPr>
      <dgm:t>
        <a:bodyPr/>
        <a:lstStyle/>
        <a:p>
          <a:endParaRPr lang="en-US" dirty="0"/>
        </a:p>
      </dgm:t>
    </dgm:pt>
    <dgm:pt modelId="{B7861666-B5D9-4AC4-A718-9A0468D7B8BA}" type="parTrans" cxnId="{FC032A99-033C-46AA-8616-206C0D00D84A}">
      <dgm:prSet/>
      <dgm:spPr/>
      <dgm:t>
        <a:bodyPr/>
        <a:lstStyle/>
        <a:p>
          <a:endParaRPr lang="en-US"/>
        </a:p>
      </dgm:t>
    </dgm:pt>
    <dgm:pt modelId="{7CBA11A2-0F44-4825-92B1-39847FA8BA4D}" type="sibTrans" cxnId="{FC032A99-033C-46AA-8616-206C0D00D84A}">
      <dgm:prSet/>
      <dgm:spPr/>
      <dgm:t>
        <a:bodyPr/>
        <a:lstStyle/>
        <a:p>
          <a:endParaRPr lang="en-US"/>
        </a:p>
      </dgm:t>
    </dgm:pt>
    <dgm:pt modelId="{4FED9B31-CB62-43D1-9CA3-4E4CA9003CA0}">
      <dgm:prSet phldrT="[Text]"/>
      <dgm:spPr>
        <a:solidFill>
          <a:srgbClr val="00B050"/>
        </a:solidFill>
        <a:scene3d>
          <a:camera prst="orthographicFront"/>
          <a:lightRig rig="threePt" dir="t"/>
        </a:scene3d>
        <a:sp3d>
          <a:bevelT/>
        </a:sp3d>
      </dgm:spPr>
      <dgm:t>
        <a:bodyPr/>
        <a:lstStyle/>
        <a:p>
          <a:endParaRPr lang="en-US" dirty="0"/>
        </a:p>
      </dgm:t>
    </dgm:pt>
    <dgm:pt modelId="{D1028E37-F673-47FC-B7EA-111B2CD84905}" type="parTrans" cxnId="{CBDCDB18-F3CE-4FFB-8352-2C4D29B10743}">
      <dgm:prSet/>
      <dgm:spPr/>
      <dgm:t>
        <a:bodyPr/>
        <a:lstStyle/>
        <a:p>
          <a:endParaRPr lang="en-US"/>
        </a:p>
      </dgm:t>
    </dgm:pt>
    <dgm:pt modelId="{2C33FA30-8B18-4F6D-B393-8EC160C8B8F3}" type="sibTrans" cxnId="{CBDCDB18-F3CE-4FFB-8352-2C4D29B10743}">
      <dgm:prSet/>
      <dgm:spPr/>
      <dgm:t>
        <a:bodyPr/>
        <a:lstStyle/>
        <a:p>
          <a:endParaRPr lang="en-US"/>
        </a:p>
      </dgm:t>
    </dgm:pt>
    <dgm:pt modelId="{27028866-CF39-4E99-9B65-DC69B631576A}">
      <dgm:prSet phldrT="[Text]"/>
      <dgm:spPr>
        <a:solidFill>
          <a:srgbClr val="FF0000"/>
        </a:solidFill>
        <a:scene3d>
          <a:camera prst="orthographicFront"/>
          <a:lightRig rig="threePt" dir="t"/>
        </a:scene3d>
        <a:sp3d>
          <a:bevelT/>
        </a:sp3d>
      </dgm:spPr>
      <dgm:t>
        <a:bodyPr/>
        <a:lstStyle/>
        <a:p>
          <a:endParaRPr lang="en-US" dirty="0"/>
        </a:p>
      </dgm:t>
    </dgm:pt>
    <dgm:pt modelId="{2F7A3CB3-22C8-40E6-93D7-8606D607F05F}" type="parTrans" cxnId="{0FA461A4-1AE7-40CD-9C65-DF17DAD83247}">
      <dgm:prSet/>
      <dgm:spPr/>
      <dgm:t>
        <a:bodyPr/>
        <a:lstStyle/>
        <a:p>
          <a:endParaRPr lang="en-US"/>
        </a:p>
      </dgm:t>
    </dgm:pt>
    <dgm:pt modelId="{8A3FECCF-445E-4758-A66F-CB30DE0C6CAA}" type="sibTrans" cxnId="{0FA461A4-1AE7-40CD-9C65-DF17DAD83247}">
      <dgm:prSet/>
      <dgm:spPr/>
      <dgm:t>
        <a:bodyPr/>
        <a:lstStyle/>
        <a:p>
          <a:endParaRPr lang="en-US"/>
        </a:p>
      </dgm:t>
    </dgm:pt>
    <dgm:pt modelId="{56202BFE-D7C0-4AAD-BB9F-ADF6CE30DDBF}" type="pres">
      <dgm:prSet presAssocID="{4E31575B-27E0-4814-A2BF-4CBFCC1C0065}" presName="Name0" presStyleCnt="0">
        <dgm:presLayoutVars>
          <dgm:chMax val="1"/>
          <dgm:dir/>
          <dgm:animLvl val="ctr"/>
          <dgm:resizeHandles val="exact"/>
        </dgm:presLayoutVars>
      </dgm:prSet>
      <dgm:spPr/>
      <dgm:t>
        <a:bodyPr/>
        <a:lstStyle/>
        <a:p>
          <a:endParaRPr lang="en-US"/>
        </a:p>
      </dgm:t>
    </dgm:pt>
    <dgm:pt modelId="{4B2C5E79-F050-4693-933C-6F50C92A529B}" type="pres">
      <dgm:prSet presAssocID="{25182EE4-FD6C-49E4-8D6C-0D3BDA90DB43}" presName="centerShape" presStyleLbl="node0" presStyleIdx="0" presStyleCnt="1"/>
      <dgm:spPr/>
      <dgm:t>
        <a:bodyPr/>
        <a:lstStyle/>
        <a:p>
          <a:endParaRPr lang="en-US"/>
        </a:p>
      </dgm:t>
    </dgm:pt>
    <dgm:pt modelId="{504DCFCC-231E-4CC5-806E-0A9DB9DE0791}" type="pres">
      <dgm:prSet presAssocID="{BC11A9D2-25B2-456C-9FAB-3E0F27AE354D}" presName="node" presStyleLbl="node1" presStyleIdx="0" presStyleCnt="4">
        <dgm:presLayoutVars>
          <dgm:bulletEnabled val="1"/>
        </dgm:presLayoutVars>
      </dgm:prSet>
      <dgm:spPr/>
      <dgm:t>
        <a:bodyPr/>
        <a:lstStyle/>
        <a:p>
          <a:endParaRPr lang="en-US"/>
        </a:p>
      </dgm:t>
    </dgm:pt>
    <dgm:pt modelId="{DF75C9A7-661B-416B-B599-09F24359912D}" type="pres">
      <dgm:prSet presAssocID="{BC11A9D2-25B2-456C-9FAB-3E0F27AE354D}" presName="dummy" presStyleCnt="0"/>
      <dgm:spPr>
        <a:scene3d>
          <a:camera prst="orthographicFront"/>
          <a:lightRig rig="threePt" dir="t"/>
        </a:scene3d>
        <a:sp3d>
          <a:bevelT/>
        </a:sp3d>
      </dgm:spPr>
      <dgm:t>
        <a:bodyPr/>
        <a:lstStyle/>
        <a:p>
          <a:endParaRPr lang="en-US"/>
        </a:p>
      </dgm:t>
    </dgm:pt>
    <dgm:pt modelId="{08EAF510-22B4-40E7-81FE-FD57A9595D29}" type="pres">
      <dgm:prSet presAssocID="{DE13CAE1-72D7-4AB6-AB76-39A101CC693D}" presName="sibTrans" presStyleLbl="sibTrans2D1" presStyleIdx="0" presStyleCnt="4"/>
      <dgm:spPr/>
      <dgm:t>
        <a:bodyPr/>
        <a:lstStyle/>
        <a:p>
          <a:endParaRPr lang="en-US"/>
        </a:p>
      </dgm:t>
    </dgm:pt>
    <dgm:pt modelId="{1BE7CB5A-3057-4E76-AC8E-163BC51848E9}" type="pres">
      <dgm:prSet presAssocID="{482B08A7-4EA5-4523-B8A0-B2053983E372}" presName="node" presStyleLbl="node1" presStyleIdx="1" presStyleCnt="4">
        <dgm:presLayoutVars>
          <dgm:bulletEnabled val="1"/>
        </dgm:presLayoutVars>
      </dgm:prSet>
      <dgm:spPr/>
      <dgm:t>
        <a:bodyPr/>
        <a:lstStyle/>
        <a:p>
          <a:endParaRPr lang="en-US"/>
        </a:p>
      </dgm:t>
    </dgm:pt>
    <dgm:pt modelId="{DBD902F6-0D94-47A1-93A8-C5B888D7257F}" type="pres">
      <dgm:prSet presAssocID="{482B08A7-4EA5-4523-B8A0-B2053983E372}" presName="dummy" presStyleCnt="0"/>
      <dgm:spPr>
        <a:scene3d>
          <a:camera prst="orthographicFront"/>
          <a:lightRig rig="threePt" dir="t"/>
        </a:scene3d>
        <a:sp3d>
          <a:bevelT/>
        </a:sp3d>
      </dgm:spPr>
      <dgm:t>
        <a:bodyPr/>
        <a:lstStyle/>
        <a:p>
          <a:endParaRPr lang="en-US"/>
        </a:p>
      </dgm:t>
    </dgm:pt>
    <dgm:pt modelId="{6ED58C90-B694-4289-B5AB-2AFC0D092A47}" type="pres">
      <dgm:prSet presAssocID="{495772B4-951E-4D7D-849D-CEE6CE44D22B}" presName="sibTrans" presStyleLbl="sibTrans2D1" presStyleIdx="1" presStyleCnt="4"/>
      <dgm:spPr/>
      <dgm:t>
        <a:bodyPr/>
        <a:lstStyle/>
        <a:p>
          <a:endParaRPr lang="en-US"/>
        </a:p>
      </dgm:t>
    </dgm:pt>
    <dgm:pt modelId="{4228DBFF-E6FD-4A2A-9774-9F5301C73A8D}" type="pres">
      <dgm:prSet presAssocID="{F760C4D5-835C-471C-A153-DE82740649D2}" presName="node" presStyleLbl="node1" presStyleIdx="2" presStyleCnt="4">
        <dgm:presLayoutVars>
          <dgm:bulletEnabled val="1"/>
        </dgm:presLayoutVars>
      </dgm:prSet>
      <dgm:spPr/>
      <dgm:t>
        <a:bodyPr/>
        <a:lstStyle/>
        <a:p>
          <a:endParaRPr lang="en-US"/>
        </a:p>
      </dgm:t>
    </dgm:pt>
    <dgm:pt modelId="{134B59E6-3079-44CE-B662-B601EBA5B601}" type="pres">
      <dgm:prSet presAssocID="{F760C4D5-835C-471C-A153-DE82740649D2}" presName="dummy" presStyleCnt="0"/>
      <dgm:spPr>
        <a:scene3d>
          <a:camera prst="orthographicFront"/>
          <a:lightRig rig="threePt" dir="t"/>
        </a:scene3d>
        <a:sp3d>
          <a:bevelT/>
        </a:sp3d>
      </dgm:spPr>
      <dgm:t>
        <a:bodyPr/>
        <a:lstStyle/>
        <a:p>
          <a:endParaRPr lang="en-US"/>
        </a:p>
      </dgm:t>
    </dgm:pt>
    <dgm:pt modelId="{F7C514DB-11C3-47C8-8792-A68837013C4D}" type="pres">
      <dgm:prSet presAssocID="{E30BD96B-E101-45F5-9305-62FE66380A72}" presName="sibTrans" presStyleLbl="sibTrans2D1" presStyleIdx="2" presStyleCnt="4"/>
      <dgm:spPr/>
      <dgm:t>
        <a:bodyPr/>
        <a:lstStyle/>
        <a:p>
          <a:endParaRPr lang="en-US"/>
        </a:p>
      </dgm:t>
    </dgm:pt>
    <dgm:pt modelId="{49E2FDE3-D2CD-4700-8D1C-25EB502EABAC}" type="pres">
      <dgm:prSet presAssocID="{D8908071-5BB0-4A0D-A8EB-BE81D570757C}" presName="node" presStyleLbl="node1" presStyleIdx="3" presStyleCnt="4">
        <dgm:presLayoutVars>
          <dgm:bulletEnabled val="1"/>
        </dgm:presLayoutVars>
      </dgm:prSet>
      <dgm:spPr/>
      <dgm:t>
        <a:bodyPr/>
        <a:lstStyle/>
        <a:p>
          <a:endParaRPr lang="en-US"/>
        </a:p>
      </dgm:t>
    </dgm:pt>
    <dgm:pt modelId="{21E81C30-2E14-4D36-BF8D-9559B2614A49}" type="pres">
      <dgm:prSet presAssocID="{D8908071-5BB0-4A0D-A8EB-BE81D570757C}" presName="dummy" presStyleCnt="0"/>
      <dgm:spPr>
        <a:scene3d>
          <a:camera prst="orthographicFront"/>
          <a:lightRig rig="threePt" dir="t"/>
        </a:scene3d>
        <a:sp3d>
          <a:bevelT/>
        </a:sp3d>
      </dgm:spPr>
      <dgm:t>
        <a:bodyPr/>
        <a:lstStyle/>
        <a:p>
          <a:endParaRPr lang="en-US"/>
        </a:p>
      </dgm:t>
    </dgm:pt>
    <dgm:pt modelId="{6AB52FC4-DC65-47D1-A9C1-FE360F727E37}" type="pres">
      <dgm:prSet presAssocID="{430D63C9-8819-4204-AD9D-0D33B110FAEE}" presName="sibTrans" presStyleLbl="sibTrans2D1" presStyleIdx="3" presStyleCnt="4"/>
      <dgm:spPr/>
      <dgm:t>
        <a:bodyPr/>
        <a:lstStyle/>
        <a:p>
          <a:endParaRPr lang="en-US"/>
        </a:p>
      </dgm:t>
    </dgm:pt>
  </dgm:ptLst>
  <dgm:cxnLst>
    <dgm:cxn modelId="{3D9775DC-5D77-410C-BB28-F0DB407DB6EB}" type="presOf" srcId="{4E31575B-27E0-4814-A2BF-4CBFCC1C0065}" destId="{56202BFE-D7C0-4AAD-BB9F-ADF6CE30DDBF}" srcOrd="0" destOrd="0" presId="urn:microsoft.com/office/officeart/2005/8/layout/radial6"/>
    <dgm:cxn modelId="{EA815325-A313-4F2B-ABDE-39C8C6BB585F}" type="presOf" srcId="{495772B4-951E-4D7D-849D-CEE6CE44D22B}" destId="{6ED58C90-B694-4289-B5AB-2AFC0D092A47}" srcOrd="0" destOrd="0" presId="urn:microsoft.com/office/officeart/2005/8/layout/radial6"/>
    <dgm:cxn modelId="{7749883D-3DBC-40D9-8862-84894EF60385}" srcId="{25182EE4-FD6C-49E4-8D6C-0D3BDA90DB43}" destId="{BC11A9D2-25B2-456C-9FAB-3E0F27AE354D}" srcOrd="0" destOrd="0" parTransId="{456149B9-DF05-4E32-8073-6B650C294DEB}" sibTransId="{DE13CAE1-72D7-4AB6-AB76-39A101CC693D}"/>
    <dgm:cxn modelId="{72A7EE89-F34A-4B35-B693-E98184806E64}" srcId="{25182EE4-FD6C-49E4-8D6C-0D3BDA90DB43}" destId="{F760C4D5-835C-471C-A153-DE82740649D2}" srcOrd="2" destOrd="0" parTransId="{6FE6E0D3-50F5-491B-BF08-D7B2260A1E8C}" sibTransId="{E30BD96B-E101-45F5-9305-62FE66380A72}"/>
    <dgm:cxn modelId="{F133F316-116F-40E1-B8B2-287B94FA64ED}" srcId="{4E31575B-27E0-4814-A2BF-4CBFCC1C0065}" destId="{25182EE4-FD6C-49E4-8D6C-0D3BDA90DB43}" srcOrd="0" destOrd="0" parTransId="{1AABC5F1-00E1-427A-A7E2-06E0AD4DCC4E}" sibTransId="{62E8F36C-F98B-480A-8C09-9DA1ED65A071}"/>
    <dgm:cxn modelId="{CC89090D-1010-4F86-ABC3-84E538F5E452}" type="presOf" srcId="{E30BD96B-E101-45F5-9305-62FE66380A72}" destId="{F7C514DB-11C3-47C8-8792-A68837013C4D}" srcOrd="0" destOrd="0" presId="urn:microsoft.com/office/officeart/2005/8/layout/radial6"/>
    <dgm:cxn modelId="{01C185A0-2288-4DCB-B8D8-3C5A0EC16DDE}" srcId="{25182EE4-FD6C-49E4-8D6C-0D3BDA90DB43}" destId="{D8908071-5BB0-4A0D-A8EB-BE81D570757C}" srcOrd="3" destOrd="0" parTransId="{6E3DD852-0790-429B-8B3C-5A5F7A6AF306}" sibTransId="{430D63C9-8819-4204-AD9D-0D33B110FAEE}"/>
    <dgm:cxn modelId="{D96C99CF-87E9-4179-98A4-86853F305497}" type="presOf" srcId="{F760C4D5-835C-471C-A153-DE82740649D2}" destId="{4228DBFF-E6FD-4A2A-9774-9F5301C73A8D}" srcOrd="0" destOrd="0" presId="urn:microsoft.com/office/officeart/2005/8/layout/radial6"/>
    <dgm:cxn modelId="{400B216C-2AC9-4946-872A-A9CCEAF24C0B}" type="presOf" srcId="{DE13CAE1-72D7-4AB6-AB76-39A101CC693D}" destId="{08EAF510-22B4-40E7-81FE-FD57A9595D29}" srcOrd="0" destOrd="0" presId="urn:microsoft.com/office/officeart/2005/8/layout/radial6"/>
    <dgm:cxn modelId="{0FA461A4-1AE7-40CD-9C65-DF17DAD83247}" srcId="{4E31575B-27E0-4814-A2BF-4CBFCC1C0065}" destId="{27028866-CF39-4E99-9B65-DC69B631576A}" srcOrd="3" destOrd="0" parTransId="{2F7A3CB3-22C8-40E6-93D7-8606D607F05F}" sibTransId="{8A3FECCF-445E-4758-A66F-CB30DE0C6CAA}"/>
    <dgm:cxn modelId="{6D4D2A7B-A2D0-49FF-9796-1BBDB447BF31}" type="presOf" srcId="{25182EE4-FD6C-49E4-8D6C-0D3BDA90DB43}" destId="{4B2C5E79-F050-4693-933C-6F50C92A529B}" srcOrd="0" destOrd="0" presId="urn:microsoft.com/office/officeart/2005/8/layout/radial6"/>
    <dgm:cxn modelId="{FC032A99-033C-46AA-8616-206C0D00D84A}" srcId="{4E31575B-27E0-4814-A2BF-4CBFCC1C0065}" destId="{DFBC27CB-E0B9-4DE9-A016-2C23AA7D9210}" srcOrd="1" destOrd="0" parTransId="{B7861666-B5D9-4AC4-A718-9A0468D7B8BA}" sibTransId="{7CBA11A2-0F44-4825-92B1-39847FA8BA4D}"/>
    <dgm:cxn modelId="{683EEFE3-BB8C-49F9-B3BD-0CF8829F3778}" srcId="{25182EE4-FD6C-49E4-8D6C-0D3BDA90DB43}" destId="{482B08A7-4EA5-4523-B8A0-B2053983E372}" srcOrd="1" destOrd="0" parTransId="{A840B427-598E-4FB2-802A-573598E50D5C}" sibTransId="{495772B4-951E-4D7D-849D-CEE6CE44D22B}"/>
    <dgm:cxn modelId="{94D0908F-6A1C-4AF3-A443-05311D9E783E}" type="presOf" srcId="{BC11A9D2-25B2-456C-9FAB-3E0F27AE354D}" destId="{504DCFCC-231E-4CC5-806E-0A9DB9DE0791}" srcOrd="0" destOrd="0" presId="urn:microsoft.com/office/officeart/2005/8/layout/radial6"/>
    <dgm:cxn modelId="{CBDCDB18-F3CE-4FFB-8352-2C4D29B10743}" srcId="{4E31575B-27E0-4814-A2BF-4CBFCC1C0065}" destId="{4FED9B31-CB62-43D1-9CA3-4E4CA9003CA0}" srcOrd="2" destOrd="0" parTransId="{D1028E37-F673-47FC-B7EA-111B2CD84905}" sibTransId="{2C33FA30-8B18-4F6D-B393-8EC160C8B8F3}"/>
    <dgm:cxn modelId="{0D24B401-DC60-4F06-8E9D-92E498524C7F}" type="presOf" srcId="{D8908071-5BB0-4A0D-A8EB-BE81D570757C}" destId="{49E2FDE3-D2CD-4700-8D1C-25EB502EABAC}" srcOrd="0" destOrd="0" presId="urn:microsoft.com/office/officeart/2005/8/layout/radial6"/>
    <dgm:cxn modelId="{9F84B04E-A33E-4F69-93D1-1C1234190F3E}" type="presOf" srcId="{430D63C9-8819-4204-AD9D-0D33B110FAEE}" destId="{6AB52FC4-DC65-47D1-A9C1-FE360F727E37}" srcOrd="0" destOrd="0" presId="urn:microsoft.com/office/officeart/2005/8/layout/radial6"/>
    <dgm:cxn modelId="{586D4BE0-C055-415E-B42A-C6B362843F73}" type="presOf" srcId="{482B08A7-4EA5-4523-B8A0-B2053983E372}" destId="{1BE7CB5A-3057-4E76-AC8E-163BC51848E9}" srcOrd="0" destOrd="0" presId="urn:microsoft.com/office/officeart/2005/8/layout/radial6"/>
    <dgm:cxn modelId="{E50DB070-C982-4AF2-8EDD-2119FA530CD2}" type="presParOf" srcId="{56202BFE-D7C0-4AAD-BB9F-ADF6CE30DDBF}" destId="{4B2C5E79-F050-4693-933C-6F50C92A529B}" srcOrd="0" destOrd="0" presId="urn:microsoft.com/office/officeart/2005/8/layout/radial6"/>
    <dgm:cxn modelId="{72D8A69C-EF9F-4ECD-B63B-AE43748D3E52}" type="presParOf" srcId="{56202BFE-D7C0-4AAD-BB9F-ADF6CE30DDBF}" destId="{504DCFCC-231E-4CC5-806E-0A9DB9DE0791}" srcOrd="1" destOrd="0" presId="urn:microsoft.com/office/officeart/2005/8/layout/radial6"/>
    <dgm:cxn modelId="{980658B1-FBB0-4E24-8B9B-729C735C717C}" type="presParOf" srcId="{56202BFE-D7C0-4AAD-BB9F-ADF6CE30DDBF}" destId="{DF75C9A7-661B-416B-B599-09F24359912D}" srcOrd="2" destOrd="0" presId="urn:microsoft.com/office/officeart/2005/8/layout/radial6"/>
    <dgm:cxn modelId="{5BA6B1A7-A3BC-4B0B-B8AC-25350BCB9FA1}" type="presParOf" srcId="{56202BFE-D7C0-4AAD-BB9F-ADF6CE30DDBF}" destId="{08EAF510-22B4-40E7-81FE-FD57A9595D29}" srcOrd="3" destOrd="0" presId="urn:microsoft.com/office/officeart/2005/8/layout/radial6"/>
    <dgm:cxn modelId="{B6AAAB9D-5F59-4461-A9F0-89183451768E}" type="presParOf" srcId="{56202BFE-D7C0-4AAD-BB9F-ADF6CE30DDBF}" destId="{1BE7CB5A-3057-4E76-AC8E-163BC51848E9}" srcOrd="4" destOrd="0" presId="urn:microsoft.com/office/officeart/2005/8/layout/radial6"/>
    <dgm:cxn modelId="{4DBF9B77-D3AE-4619-B8FB-608DABD04204}" type="presParOf" srcId="{56202BFE-D7C0-4AAD-BB9F-ADF6CE30DDBF}" destId="{DBD902F6-0D94-47A1-93A8-C5B888D7257F}" srcOrd="5" destOrd="0" presId="urn:microsoft.com/office/officeart/2005/8/layout/radial6"/>
    <dgm:cxn modelId="{110E4A57-7E2B-4C89-9904-A5B295A368DA}" type="presParOf" srcId="{56202BFE-D7C0-4AAD-BB9F-ADF6CE30DDBF}" destId="{6ED58C90-B694-4289-B5AB-2AFC0D092A47}" srcOrd="6" destOrd="0" presId="urn:microsoft.com/office/officeart/2005/8/layout/radial6"/>
    <dgm:cxn modelId="{80E1CA4F-BAEF-4F1B-9169-98DF2E5E7EAE}" type="presParOf" srcId="{56202BFE-D7C0-4AAD-BB9F-ADF6CE30DDBF}" destId="{4228DBFF-E6FD-4A2A-9774-9F5301C73A8D}" srcOrd="7" destOrd="0" presId="urn:microsoft.com/office/officeart/2005/8/layout/radial6"/>
    <dgm:cxn modelId="{DD7DC9DD-6F66-4AD8-B044-6AD8A1CB3422}" type="presParOf" srcId="{56202BFE-D7C0-4AAD-BB9F-ADF6CE30DDBF}" destId="{134B59E6-3079-44CE-B662-B601EBA5B601}" srcOrd="8" destOrd="0" presId="urn:microsoft.com/office/officeart/2005/8/layout/radial6"/>
    <dgm:cxn modelId="{CE6AFCDA-2F8F-4772-B090-67FC9F2A801C}" type="presParOf" srcId="{56202BFE-D7C0-4AAD-BB9F-ADF6CE30DDBF}" destId="{F7C514DB-11C3-47C8-8792-A68837013C4D}" srcOrd="9" destOrd="0" presId="urn:microsoft.com/office/officeart/2005/8/layout/radial6"/>
    <dgm:cxn modelId="{9B6A951A-CAF7-42D8-98BA-ABBE2BFE1F0D}" type="presParOf" srcId="{56202BFE-D7C0-4AAD-BB9F-ADF6CE30DDBF}" destId="{49E2FDE3-D2CD-4700-8D1C-25EB502EABAC}" srcOrd="10" destOrd="0" presId="urn:microsoft.com/office/officeart/2005/8/layout/radial6"/>
    <dgm:cxn modelId="{523DC890-73A2-42CB-B683-0172223B5422}" type="presParOf" srcId="{56202BFE-D7C0-4AAD-BB9F-ADF6CE30DDBF}" destId="{21E81C30-2E14-4D36-BF8D-9559B2614A49}" srcOrd="11" destOrd="0" presId="urn:microsoft.com/office/officeart/2005/8/layout/radial6"/>
    <dgm:cxn modelId="{D80749D5-0D91-44CE-A5A6-18376A8A0B67}" type="presParOf" srcId="{56202BFE-D7C0-4AAD-BB9F-ADF6CE30DDBF}" destId="{6AB52FC4-DC65-47D1-A9C1-FE360F727E37}"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B52FC4-DC65-47D1-A9C1-FE360F727E37}">
      <dsp:nvSpPr>
        <dsp:cNvPr id="0" name=""/>
        <dsp:cNvSpPr/>
      </dsp:nvSpPr>
      <dsp:spPr>
        <a:xfrm>
          <a:off x="2176648" y="562161"/>
          <a:ext cx="3752477" cy="3752477"/>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F7C514DB-11C3-47C8-8792-A68837013C4D}">
      <dsp:nvSpPr>
        <dsp:cNvPr id="0" name=""/>
        <dsp:cNvSpPr/>
      </dsp:nvSpPr>
      <dsp:spPr>
        <a:xfrm>
          <a:off x="2176648" y="562161"/>
          <a:ext cx="3752477" cy="3752477"/>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6ED58C90-B694-4289-B5AB-2AFC0D092A47}">
      <dsp:nvSpPr>
        <dsp:cNvPr id="0" name=""/>
        <dsp:cNvSpPr/>
      </dsp:nvSpPr>
      <dsp:spPr>
        <a:xfrm>
          <a:off x="2176648" y="562161"/>
          <a:ext cx="3752477" cy="3752477"/>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08EAF510-22B4-40E7-81FE-FD57A9595D29}">
      <dsp:nvSpPr>
        <dsp:cNvPr id="0" name=""/>
        <dsp:cNvSpPr/>
      </dsp:nvSpPr>
      <dsp:spPr>
        <a:xfrm>
          <a:off x="2176648" y="562161"/>
          <a:ext cx="3752477" cy="3752477"/>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4B2C5E79-F050-4693-933C-6F50C92A529B}">
      <dsp:nvSpPr>
        <dsp:cNvPr id="0" name=""/>
        <dsp:cNvSpPr/>
      </dsp:nvSpPr>
      <dsp:spPr>
        <a:xfrm>
          <a:off x="3190065" y="1575578"/>
          <a:ext cx="1725643" cy="1725643"/>
        </a:xfrm>
        <a:prstGeom prst="ellipse">
          <a:avLst/>
        </a:prstGeom>
        <a:solidFill>
          <a:srgbClr val="FFFF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Improve Health</a:t>
          </a:r>
          <a:endParaRPr lang="en-US" sz="2300" b="1" kern="1200" dirty="0">
            <a:solidFill>
              <a:srgbClr val="002060"/>
            </a:solidFill>
          </a:endParaRPr>
        </a:p>
      </dsp:txBody>
      <dsp:txXfrm>
        <a:off x="3190065" y="1575578"/>
        <a:ext cx="1725643" cy="1725643"/>
      </dsp:txXfrm>
    </dsp:sp>
    <dsp:sp modelId="{504DCFCC-231E-4CC5-806E-0A9DB9DE0791}">
      <dsp:nvSpPr>
        <dsp:cNvPr id="0" name=""/>
        <dsp:cNvSpPr/>
      </dsp:nvSpPr>
      <dsp:spPr>
        <a:xfrm>
          <a:off x="3448912" y="1672"/>
          <a:ext cx="1207950" cy="1207950"/>
        </a:xfrm>
        <a:prstGeom prst="ellipse">
          <a:avLst/>
        </a:prstGeom>
        <a:solidFill>
          <a:srgbClr val="7030A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Search: Find the research/ evidence</a:t>
          </a:r>
          <a:endParaRPr lang="en-US" sz="1200" b="1" kern="1200" dirty="0"/>
        </a:p>
      </dsp:txBody>
      <dsp:txXfrm>
        <a:off x="3448912" y="1672"/>
        <a:ext cx="1207950" cy="1207950"/>
      </dsp:txXfrm>
    </dsp:sp>
    <dsp:sp modelId="{1BE7CB5A-3057-4E76-AC8E-163BC51848E9}">
      <dsp:nvSpPr>
        <dsp:cNvPr id="0" name=""/>
        <dsp:cNvSpPr/>
      </dsp:nvSpPr>
      <dsp:spPr>
        <a:xfrm>
          <a:off x="5281664" y="1834424"/>
          <a:ext cx="1207950" cy="1207950"/>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Appraise the evidence</a:t>
          </a:r>
          <a:endParaRPr lang="en-US" sz="1200" b="1" kern="1200" dirty="0"/>
        </a:p>
      </dsp:txBody>
      <dsp:txXfrm>
        <a:off x="5281664" y="1834424"/>
        <a:ext cx="1207950" cy="1207950"/>
      </dsp:txXfrm>
    </dsp:sp>
    <dsp:sp modelId="{4228DBFF-E6FD-4A2A-9774-9F5301C73A8D}">
      <dsp:nvSpPr>
        <dsp:cNvPr id="0" name=""/>
        <dsp:cNvSpPr/>
      </dsp:nvSpPr>
      <dsp:spPr>
        <a:xfrm>
          <a:off x="3448912" y="3667177"/>
          <a:ext cx="1207950" cy="1207950"/>
        </a:xfrm>
        <a:prstGeom prst="ellipse">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Implement the evidence</a:t>
          </a:r>
          <a:endParaRPr lang="en-US" sz="1200" b="1" kern="1200" dirty="0"/>
        </a:p>
      </dsp:txBody>
      <dsp:txXfrm>
        <a:off x="3448912" y="3667177"/>
        <a:ext cx="1207950" cy="1207950"/>
      </dsp:txXfrm>
    </dsp:sp>
    <dsp:sp modelId="{49E2FDE3-D2CD-4700-8D1C-25EB502EABAC}">
      <dsp:nvSpPr>
        <dsp:cNvPr id="0" name=""/>
        <dsp:cNvSpPr/>
      </dsp:nvSpPr>
      <dsp:spPr>
        <a:xfrm>
          <a:off x="1616159" y="1834424"/>
          <a:ext cx="1207950" cy="1207950"/>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Evaluate practice changes and patient outcomes</a:t>
          </a:r>
          <a:endParaRPr lang="en-US" sz="1200" b="1" kern="1200" dirty="0"/>
        </a:p>
      </dsp:txBody>
      <dsp:txXfrm>
        <a:off x="1616159" y="1834424"/>
        <a:ext cx="1207950" cy="12079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defTabSz="942975" eaLnBrk="0" hangingPunct="0">
              <a:lnSpc>
                <a:spcPct val="100000"/>
              </a:lnSpc>
              <a:spcBef>
                <a:spcPct val="0"/>
              </a:spcBef>
              <a:defRPr sz="1200">
                <a:solidFill>
                  <a:schemeClr val="tx1"/>
                </a:solidFill>
                <a:latin typeface="Arial" charset="0"/>
                <a:ea typeface="ＭＳ Ｐゴシック" pitchFamily="80" charset="-128"/>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defTabSz="942975" eaLnBrk="0" hangingPunct="0">
              <a:lnSpc>
                <a:spcPct val="100000"/>
              </a:lnSpc>
              <a:spcBef>
                <a:spcPct val="0"/>
              </a:spcBef>
              <a:defRPr sz="1200">
                <a:solidFill>
                  <a:schemeClr val="tx1"/>
                </a:solidFill>
                <a:latin typeface="Arial" charset="0"/>
                <a:ea typeface="ＭＳ Ｐゴシック" pitchFamily="80" charset="-128"/>
                <a:cs typeface="+mn-cs"/>
              </a:defRPr>
            </a:lvl1pPr>
          </a:lstStyle>
          <a:p>
            <a:pPr>
              <a:defRPr/>
            </a:pPr>
            <a:fld id="{F62A6E69-2C7F-40ED-9BA0-3B4EE5103456}" type="datetimeFigureOut">
              <a:rPr lang="en-US"/>
              <a:pPr>
                <a:defRPr/>
              </a:pPr>
              <a:t>3/4/2014</a:t>
            </a:fld>
            <a:endParaRPr lang="en-US" dirty="0"/>
          </a:p>
        </p:txBody>
      </p:sp>
      <p:sp>
        <p:nvSpPr>
          <p:cNvPr id="92164"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defTabSz="942975" eaLnBrk="0" hangingPunct="0">
              <a:lnSpc>
                <a:spcPct val="100000"/>
              </a:lnSpc>
              <a:spcBef>
                <a:spcPct val="0"/>
              </a:spcBef>
              <a:defRPr sz="1200">
                <a:solidFill>
                  <a:schemeClr val="tx1"/>
                </a:solidFill>
                <a:latin typeface="Arial" charset="0"/>
                <a:ea typeface="ＭＳ Ｐゴシック" pitchFamily="80" charset="-128"/>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defTabSz="942975" eaLnBrk="0" hangingPunct="0">
              <a:lnSpc>
                <a:spcPct val="100000"/>
              </a:lnSpc>
              <a:spcBef>
                <a:spcPct val="0"/>
              </a:spcBef>
              <a:defRPr sz="1200">
                <a:solidFill>
                  <a:schemeClr val="tx1"/>
                </a:solidFill>
                <a:latin typeface="Arial" charset="0"/>
                <a:ea typeface="ＭＳ Ｐゴシック" pitchFamily="80" charset="-128"/>
                <a:cs typeface="+mn-cs"/>
              </a:defRPr>
            </a:lvl1pPr>
          </a:lstStyle>
          <a:p>
            <a:pPr>
              <a:defRPr/>
            </a:pPr>
            <a:fld id="{CCA662DA-C6E3-4CEE-9AE6-CF35AA40BC3E}" type="slidenum">
              <a:rPr lang="en-US"/>
              <a:pPr>
                <a:defRPr/>
              </a:pPr>
              <a:t>‹#›</a:t>
            </a:fld>
            <a:endParaRPr lang="en-US" dirty="0"/>
          </a:p>
        </p:txBody>
      </p:sp>
    </p:spTree>
    <p:extLst>
      <p:ext uri="{BB962C8B-B14F-4D97-AF65-F5344CB8AC3E}">
        <p14:creationId xmlns:p14="http://schemas.microsoft.com/office/powerpoint/2010/main" xmlns="" val="17095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eaLnBrk="1" hangingPunct="1">
              <a:lnSpc>
                <a:spcPct val="100000"/>
              </a:lnSpc>
              <a:spcBef>
                <a:spcPct val="0"/>
              </a:spcBef>
              <a:defRPr sz="1200">
                <a:solidFill>
                  <a:schemeClr val="tx1"/>
                </a:solidFill>
                <a:latin typeface="Arial" charset="0"/>
                <a:ea typeface="ＭＳ Ｐゴシック" pitchFamily="80" charset="-128"/>
                <a:cs typeface="Arial" charset="0"/>
              </a:defRPr>
            </a:lvl1pPr>
          </a:lstStyle>
          <a:p>
            <a:pPr>
              <a:defRPr/>
            </a:pPr>
            <a:endParaRPr lang="en-US" dirty="0"/>
          </a:p>
        </p:txBody>
      </p:sp>
      <p:sp>
        <p:nvSpPr>
          <p:cNvPr id="261123" name="Rectangle 3"/>
          <p:cNvSpPr>
            <a:spLocks noGrp="1" noChangeArrowheads="1"/>
          </p:cNvSpPr>
          <p:nvPr>
            <p:ph type="dt"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eaLnBrk="1" hangingPunct="1">
              <a:lnSpc>
                <a:spcPct val="100000"/>
              </a:lnSpc>
              <a:spcBef>
                <a:spcPct val="0"/>
              </a:spcBef>
              <a:defRPr sz="1200">
                <a:solidFill>
                  <a:schemeClr val="tx1"/>
                </a:solidFill>
                <a:latin typeface="Arial" charset="0"/>
                <a:ea typeface="ＭＳ Ｐゴシック" pitchFamily="80" charset="-128"/>
                <a:cs typeface="Arial" charset="0"/>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61125"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1126"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eaLnBrk="1" hangingPunct="1">
              <a:lnSpc>
                <a:spcPct val="100000"/>
              </a:lnSpc>
              <a:spcBef>
                <a:spcPct val="0"/>
              </a:spcBef>
              <a:defRPr sz="1200">
                <a:solidFill>
                  <a:schemeClr val="tx1"/>
                </a:solidFill>
                <a:latin typeface="Arial" charset="0"/>
                <a:ea typeface="ＭＳ Ｐゴシック" pitchFamily="80" charset="-128"/>
                <a:cs typeface="Arial" charset="0"/>
              </a:defRPr>
            </a:lvl1pPr>
          </a:lstStyle>
          <a:p>
            <a:pPr>
              <a:defRPr/>
            </a:pPr>
            <a:endParaRPr lang="en-US" dirty="0"/>
          </a:p>
        </p:txBody>
      </p:sp>
      <p:sp>
        <p:nvSpPr>
          <p:cNvPr id="261127"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eaLnBrk="1" hangingPunct="1">
              <a:lnSpc>
                <a:spcPct val="100000"/>
              </a:lnSpc>
              <a:spcBef>
                <a:spcPct val="0"/>
              </a:spcBef>
              <a:defRPr sz="1200">
                <a:solidFill>
                  <a:schemeClr val="tx1"/>
                </a:solidFill>
                <a:latin typeface="Arial" charset="0"/>
                <a:ea typeface="ＭＳ Ｐゴシック" pitchFamily="80" charset="-128"/>
                <a:cs typeface="Arial" charset="0"/>
              </a:defRPr>
            </a:lvl1pPr>
          </a:lstStyle>
          <a:p>
            <a:pPr>
              <a:defRPr/>
            </a:pPr>
            <a:fld id="{3CE8CC8D-62FF-4FBE-A7E3-E15DCE20D973}" type="slidenum">
              <a:rPr lang="en-US"/>
              <a:pPr>
                <a:defRPr/>
              </a:pPr>
              <a:t>‹#›</a:t>
            </a:fld>
            <a:endParaRPr lang="en-US" dirty="0"/>
          </a:p>
        </p:txBody>
      </p:sp>
    </p:spTree>
    <p:extLst>
      <p:ext uri="{BB962C8B-B14F-4D97-AF65-F5344CB8AC3E}">
        <p14:creationId xmlns:p14="http://schemas.microsoft.com/office/powerpoint/2010/main" xmlns="" val="2502537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3EB905D-F1DF-4B07-B45E-620971A0B4B8}"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xfrm>
            <a:off x="1655763" y="901700"/>
            <a:ext cx="3792537" cy="2846388"/>
          </a:xfrm>
          <a:ln/>
        </p:spPr>
      </p:sp>
      <p:sp>
        <p:nvSpPr>
          <p:cNvPr id="17411" name="Rectangle 3"/>
          <p:cNvSpPr>
            <a:spLocks noGrp="1" noChangeArrowheads="1"/>
          </p:cNvSpPr>
          <p:nvPr>
            <p:ph type="body" idx="1"/>
          </p:nvPr>
        </p:nvSpPr>
        <p:spPr>
          <a:noFill/>
          <a:ln/>
        </p:spPr>
        <p:txBody>
          <a:bodyPr/>
          <a:lstStyle/>
          <a:p>
            <a:pPr eaLnBrk="1" hangingPunct="1"/>
            <a:r>
              <a:rPr lang="en-US" dirty="0" smtClean="0"/>
              <a:t>..For both the(1) current client presentation and the 2) new to Ovid presentation consider changing:</a:t>
            </a:r>
          </a:p>
          <a:p>
            <a:pPr eaLnBrk="1" hangingPunct="1"/>
            <a:endParaRPr lang="en-US" dirty="0"/>
          </a:p>
          <a:p>
            <a:pPr eaLnBrk="1" hangingPunct="1"/>
            <a:r>
              <a:rPr lang="en-US" dirty="0" smtClean="0"/>
              <a:t>Biomedical Search Platform &gt;  Biomedical </a:t>
            </a:r>
            <a:r>
              <a:rPr lang="en-US" dirty="0" smtClean="0">
                <a:solidFill>
                  <a:srgbClr val="FF0000"/>
                </a:solidFill>
              </a:rPr>
              <a:t>Power</a:t>
            </a:r>
            <a:r>
              <a:rPr lang="en-US" dirty="0" smtClean="0"/>
              <a:t> Search Platform</a:t>
            </a:r>
          </a:p>
          <a:p>
            <a:pPr eaLnBrk="1" hangingPunct="1"/>
            <a:endParaRPr lang="en-US" dirty="0"/>
          </a:p>
          <a:p>
            <a:pPr eaLnBrk="1" hangingPunct="1"/>
            <a:r>
              <a:rPr lang="en-US" dirty="0" smtClean="0"/>
              <a:t>The Professional’s First &gt; The </a:t>
            </a:r>
            <a:r>
              <a:rPr lang="en-US" dirty="0" smtClean="0">
                <a:solidFill>
                  <a:srgbClr val="FF0000"/>
                </a:solidFill>
              </a:rPr>
              <a:t>Librarian’s</a:t>
            </a:r>
            <a:r>
              <a:rPr lang="en-US" dirty="0" smtClean="0"/>
              <a:t> or </a:t>
            </a:r>
            <a:r>
              <a:rPr lang="en-US" dirty="0" smtClean="0">
                <a:solidFill>
                  <a:srgbClr val="FF0000"/>
                </a:solidFill>
              </a:rPr>
              <a:t>the Super Searcher’s </a:t>
            </a:r>
            <a:r>
              <a:rPr lang="en-US" dirty="0" smtClean="0"/>
              <a:t>First</a:t>
            </a:r>
          </a:p>
          <a:p>
            <a:pPr eaLnBrk="1" hangingPunct="1"/>
            <a:endParaRPr lang="en-US" dirty="0"/>
          </a:p>
          <a:p>
            <a:pPr eaLnBrk="1" hangingPunct="1"/>
            <a:r>
              <a:rPr lang="en-US" dirty="0" smtClean="0"/>
              <a:t>If Michelle has an </a:t>
            </a:r>
            <a:r>
              <a:rPr lang="en-US" dirty="0" smtClean="0">
                <a:solidFill>
                  <a:srgbClr val="FF0000"/>
                </a:solidFill>
              </a:rPr>
              <a:t>MLS</a:t>
            </a:r>
            <a:r>
              <a:rPr lang="en-US" dirty="0" smtClean="0"/>
              <a:t>, add it to her name</a:t>
            </a:r>
          </a:p>
          <a:p>
            <a:pPr eaLnBrk="1" hangingPunct="1"/>
            <a:endParaRPr lang="en-US" dirty="0" smtClean="0"/>
          </a:p>
          <a:p>
            <a:pPr eaLnBrk="1" hangingPunct="1"/>
            <a:r>
              <a:rPr lang="en-US" dirty="0" smtClean="0">
                <a:solidFill>
                  <a:srgbClr val="FF0000"/>
                </a:solidFill>
              </a:rPr>
              <a:t>If Diane or Ben have Master’s or PhD’s add it to your names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975" eaLnBrk="0" hangingPunct="0">
              <a:defRPr sz="2400">
                <a:solidFill>
                  <a:srgbClr val="0768A9"/>
                </a:solidFill>
                <a:latin typeface="Trebuchet MS" pitchFamily="34" charset="0"/>
                <a:ea typeface="MS PGothic" pitchFamily="34" charset="-128"/>
              </a:defRPr>
            </a:lvl1pPr>
            <a:lvl2pPr marL="742950" indent="-285750" defTabSz="942975" eaLnBrk="0" hangingPunct="0">
              <a:defRPr sz="2400">
                <a:solidFill>
                  <a:srgbClr val="0768A9"/>
                </a:solidFill>
                <a:latin typeface="Trebuchet MS" pitchFamily="34" charset="0"/>
                <a:ea typeface="MS PGothic" pitchFamily="34" charset="-128"/>
              </a:defRPr>
            </a:lvl2pPr>
            <a:lvl3pPr marL="1143000" indent="-228600" defTabSz="942975" eaLnBrk="0" hangingPunct="0">
              <a:defRPr sz="2400">
                <a:solidFill>
                  <a:srgbClr val="0768A9"/>
                </a:solidFill>
                <a:latin typeface="Trebuchet MS" pitchFamily="34" charset="0"/>
                <a:ea typeface="MS PGothic" pitchFamily="34" charset="-128"/>
              </a:defRPr>
            </a:lvl3pPr>
            <a:lvl4pPr marL="1600200" indent="-228600" defTabSz="942975" eaLnBrk="0" hangingPunct="0">
              <a:defRPr sz="2400">
                <a:solidFill>
                  <a:srgbClr val="0768A9"/>
                </a:solidFill>
                <a:latin typeface="Trebuchet MS" pitchFamily="34" charset="0"/>
                <a:ea typeface="MS PGothic" pitchFamily="34" charset="-128"/>
              </a:defRPr>
            </a:lvl4pPr>
            <a:lvl5pPr marL="2057400" indent="-228600" defTabSz="942975" eaLnBrk="0" hangingPunct="0">
              <a:defRPr sz="2400">
                <a:solidFill>
                  <a:srgbClr val="0768A9"/>
                </a:solidFill>
                <a:latin typeface="Trebuchet MS" pitchFamily="34" charset="0"/>
                <a:ea typeface="MS PGothic" pitchFamily="34" charset="-128"/>
              </a:defRPr>
            </a:lvl5pPr>
            <a:lvl6pPr marL="2514600" indent="-228600" defTabSz="942975" eaLnBrk="0" fontAlgn="base" hangingPunct="0">
              <a:spcBef>
                <a:spcPct val="0"/>
              </a:spcBef>
              <a:spcAft>
                <a:spcPct val="0"/>
              </a:spcAft>
              <a:defRPr sz="2400">
                <a:solidFill>
                  <a:srgbClr val="0768A9"/>
                </a:solidFill>
                <a:latin typeface="Trebuchet MS" pitchFamily="34" charset="0"/>
                <a:ea typeface="MS PGothic" pitchFamily="34" charset="-128"/>
              </a:defRPr>
            </a:lvl6pPr>
            <a:lvl7pPr marL="2971800" indent="-228600" defTabSz="942975" eaLnBrk="0" fontAlgn="base" hangingPunct="0">
              <a:spcBef>
                <a:spcPct val="0"/>
              </a:spcBef>
              <a:spcAft>
                <a:spcPct val="0"/>
              </a:spcAft>
              <a:defRPr sz="2400">
                <a:solidFill>
                  <a:srgbClr val="0768A9"/>
                </a:solidFill>
                <a:latin typeface="Trebuchet MS" pitchFamily="34" charset="0"/>
                <a:ea typeface="MS PGothic" pitchFamily="34" charset="-128"/>
              </a:defRPr>
            </a:lvl7pPr>
            <a:lvl8pPr marL="3429000" indent="-228600" defTabSz="942975" eaLnBrk="0" fontAlgn="base" hangingPunct="0">
              <a:spcBef>
                <a:spcPct val="0"/>
              </a:spcBef>
              <a:spcAft>
                <a:spcPct val="0"/>
              </a:spcAft>
              <a:defRPr sz="2400">
                <a:solidFill>
                  <a:srgbClr val="0768A9"/>
                </a:solidFill>
                <a:latin typeface="Trebuchet MS" pitchFamily="34" charset="0"/>
                <a:ea typeface="MS PGothic" pitchFamily="34" charset="-128"/>
              </a:defRPr>
            </a:lvl8pPr>
            <a:lvl9pPr marL="3886200" indent="-228600" defTabSz="942975" eaLnBrk="0" fontAlgn="base" hangingPunct="0">
              <a:spcBef>
                <a:spcPct val="0"/>
              </a:spcBef>
              <a:spcAft>
                <a:spcPct val="0"/>
              </a:spcAft>
              <a:defRPr sz="2400">
                <a:solidFill>
                  <a:srgbClr val="0768A9"/>
                </a:solidFill>
                <a:latin typeface="Trebuchet MS" pitchFamily="34" charset="0"/>
                <a:ea typeface="MS PGothic" pitchFamily="34" charset="-128"/>
              </a:defRPr>
            </a:lvl9pPr>
          </a:lstStyle>
          <a:p>
            <a:pPr eaLnBrk="1" hangingPunct="1"/>
            <a:fld id="{F4B5CF97-860A-4058-81C3-BBA2590B2C53}" type="slidenum">
              <a:rPr lang="en-US" sz="1200" smtClean="0">
                <a:solidFill>
                  <a:schemeClr val="tx1"/>
                </a:solidFill>
                <a:latin typeface="Arial" charset="0"/>
              </a:rPr>
              <a:pPr eaLnBrk="1" hangingPunct="1"/>
              <a:t>25</a:t>
            </a:fld>
            <a:endParaRPr lang="en-US" sz="1200" dirty="0" smtClean="0">
              <a:solidFill>
                <a:schemeClr val="tx1"/>
              </a:solidFill>
              <a:latin typeface="Arial" charset="0"/>
            </a:endParaRPr>
          </a:p>
        </p:txBody>
      </p:sp>
    </p:spTree>
    <p:extLst>
      <p:ext uri="{BB962C8B-B14F-4D97-AF65-F5344CB8AC3E}">
        <p14:creationId xmlns:p14="http://schemas.microsoft.com/office/powerpoint/2010/main" xmlns="" val="364364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JBI </a:t>
            </a:r>
            <a:r>
              <a:rPr lang="sv-SE" dirty="0" smtClean="0"/>
              <a:t>(Joanna Briggs Institute) is an international, non-for-profit membership based, research and development organization based within the Faculty of Health Sciences at the University of Adelaide in South Australia.  The institute collaborates with 70 entities across the world. It was founded in 1996 and is the global leader in evidence-based healthcare with its unique content and approach, getting research into practice.</a:t>
            </a:r>
          </a:p>
          <a:p>
            <a:endParaRPr lang="sv-SE" dirty="0"/>
          </a:p>
          <a:p>
            <a:r>
              <a:rPr lang="sv-SE" dirty="0" smtClean="0"/>
              <a:t>Joanna Briggs... (1805-1880) was a 19th century nurse and wife to Henry Briggs, the first pharmacist at the Royal Adelaide Hospital in Australia. 1855 Joanna Briggs was appointed the first Matron (Head Nurse) of the RAH. She started with a staff o 3 nurses and built the team to 21 by her retirement at 1866. She was the most prominent nurse in Australia in her lifetime.</a:t>
            </a:r>
          </a:p>
          <a:p>
            <a:endParaRPr lang="sv-SE" dirty="0"/>
          </a:p>
          <a:p>
            <a:r>
              <a:rPr lang="sv-SE" dirty="0" smtClean="0"/>
              <a:t>JBI regards evidence-based health care as a cyclical process. </a:t>
            </a:r>
          </a:p>
          <a:p>
            <a:endParaRPr lang="sv-SE" dirty="0"/>
          </a:p>
          <a:p>
            <a:r>
              <a:rPr lang="sv-SE" dirty="0" smtClean="0"/>
              <a:t>Vision: the improvement of the health status of the global population through the delivery of health care that is based on the best available evidence.</a:t>
            </a:r>
          </a:p>
          <a:p>
            <a:endParaRPr lang="sv-SE" dirty="0"/>
          </a:p>
          <a:p>
            <a:r>
              <a:rPr lang="sv-SE" dirty="0" smtClean="0"/>
              <a:t>Mission: to facilitate evidence-based health care practice globally. Utilization of evidence of the feasibility, appropriateness, meaningfulness and effectiveness of health care practices. PUTTING evidence into practice.</a:t>
            </a:r>
          </a:p>
          <a:p>
            <a:endParaRPr lang="sv-SE" dirty="0"/>
          </a:p>
          <a:p>
            <a:endParaRPr lang="en-US" dirty="0"/>
          </a:p>
        </p:txBody>
      </p:sp>
      <p:sp>
        <p:nvSpPr>
          <p:cNvPr id="4" name="Slide Number Placeholder 3"/>
          <p:cNvSpPr>
            <a:spLocks noGrp="1"/>
          </p:cNvSpPr>
          <p:nvPr>
            <p:ph type="sldNum" sz="quarter" idx="10"/>
          </p:nvPr>
        </p:nvSpPr>
        <p:spPr/>
        <p:txBody>
          <a:bodyPr/>
          <a:lstStyle/>
          <a:p>
            <a:pPr>
              <a:defRPr/>
            </a:pPr>
            <a:fld id="{3CE8CC8D-62FF-4FBE-A7E3-E15DCE20D973}" type="slidenum">
              <a:rPr lang="en-US" smtClean="0"/>
              <a:pPr>
                <a:defRPr/>
              </a:pPr>
              <a:t>6</a:t>
            </a:fld>
            <a:endParaRPr lang="en-US" dirty="0"/>
          </a:p>
        </p:txBody>
      </p:sp>
    </p:spTree>
    <p:extLst>
      <p:ext uri="{BB962C8B-B14F-4D97-AF65-F5344CB8AC3E}">
        <p14:creationId xmlns:p14="http://schemas.microsoft.com/office/powerpoint/2010/main" xmlns="" val="151417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8CA1998A-C172-4F4F-8ADC-C589AF4B58AD}"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Each node of JBI is supported by an Expert Reference Group and a Corresponding Reference Group (external experts)</a:t>
            </a:r>
          </a:p>
          <a:p>
            <a:endParaRPr lang="sv-SE" dirty="0"/>
          </a:p>
          <a:p>
            <a:r>
              <a:rPr lang="sv-SE" dirty="0" smtClean="0"/>
              <a:t>Nodes may be used as a part of a search strategy or used as limits to focus the search results</a:t>
            </a:r>
          </a:p>
          <a:p>
            <a:endParaRPr lang="sv-SE" dirty="0"/>
          </a:p>
          <a:p>
            <a:r>
              <a:rPr lang="sv-SE" dirty="0" smtClean="0"/>
              <a:t>Additional nodes are planned for 2013. Can be seen in the result, citation view </a:t>
            </a:r>
          </a:p>
          <a:p>
            <a:endParaRPr lang="sv-SE" dirty="0"/>
          </a:p>
          <a:p>
            <a:r>
              <a:rPr lang="sv-SE" dirty="0" smtClean="0"/>
              <a:t>Node contents are designed to meet the needs of Service providers, Health professionals, GPs, MDs, RNs, Ens, case workers</a:t>
            </a:r>
          </a:p>
          <a:p>
            <a:endParaRPr lang="sv-SE" dirty="0"/>
          </a:p>
        </p:txBody>
      </p:sp>
      <p:sp>
        <p:nvSpPr>
          <p:cNvPr id="4" name="Slide Number Placeholder 3"/>
          <p:cNvSpPr>
            <a:spLocks noGrp="1"/>
          </p:cNvSpPr>
          <p:nvPr>
            <p:ph type="sldNum" sz="quarter" idx="10"/>
          </p:nvPr>
        </p:nvSpPr>
        <p:spPr/>
        <p:txBody>
          <a:bodyPr/>
          <a:lstStyle/>
          <a:p>
            <a:pPr>
              <a:defRPr/>
            </a:pPr>
            <a:fld id="{3CE8CC8D-62FF-4FBE-A7E3-E15DCE20D973}" type="slidenum">
              <a:rPr lang="en-US" smtClean="0"/>
              <a:pPr>
                <a:defRPr/>
              </a:pPr>
              <a:t>10</a:t>
            </a:fld>
            <a:endParaRPr lang="en-US" dirty="0"/>
          </a:p>
        </p:txBody>
      </p:sp>
    </p:spTree>
    <p:extLst>
      <p:ext uri="{BB962C8B-B14F-4D97-AF65-F5344CB8AC3E}">
        <p14:creationId xmlns:p14="http://schemas.microsoft.com/office/powerpoint/2010/main" xmlns="" val="176301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cs typeface="+mn-cs"/>
            </a:endParaRPr>
          </a:p>
        </p:txBody>
      </p:sp>
      <p:sp>
        <p:nvSpPr>
          <p:cNvPr id="4" name="Slide Number Placeholder 3"/>
          <p:cNvSpPr>
            <a:spLocks noGrp="1"/>
          </p:cNvSpPr>
          <p:nvPr>
            <p:ph type="sldNum" sz="quarter" idx="10"/>
          </p:nvPr>
        </p:nvSpPr>
        <p:spPr/>
        <p:txBody>
          <a:bodyPr/>
          <a:lstStyle/>
          <a:p>
            <a:fld id="{6B65722B-8A37-4EEE-BB41-D5AD0970ED22}" type="slidenum">
              <a:rPr lang="en-AU" smtClean="0"/>
              <a:pPr/>
              <a:t>11</a:t>
            </a:fld>
            <a:endParaRPr lang="en-AU" dirty="0"/>
          </a:p>
        </p:txBody>
      </p:sp>
    </p:spTree>
    <p:extLst>
      <p:ext uri="{BB962C8B-B14F-4D97-AF65-F5344CB8AC3E}">
        <p14:creationId xmlns:p14="http://schemas.microsoft.com/office/powerpoint/2010/main" xmlns="" val="282436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975" eaLnBrk="0" hangingPunct="0">
              <a:defRPr sz="2400">
                <a:solidFill>
                  <a:srgbClr val="0768A9"/>
                </a:solidFill>
                <a:latin typeface="Trebuchet MS" pitchFamily="34" charset="0"/>
                <a:ea typeface="ＭＳ Ｐゴシック" pitchFamily="34" charset="-128"/>
              </a:defRPr>
            </a:lvl1pPr>
            <a:lvl2pPr marL="742950" indent="-285750" defTabSz="942975" eaLnBrk="0" hangingPunct="0">
              <a:defRPr sz="2400">
                <a:solidFill>
                  <a:srgbClr val="0768A9"/>
                </a:solidFill>
                <a:latin typeface="Trebuchet MS" pitchFamily="34" charset="0"/>
                <a:ea typeface="ＭＳ Ｐゴシック" pitchFamily="34" charset="-128"/>
              </a:defRPr>
            </a:lvl2pPr>
            <a:lvl3pPr marL="1143000" indent="-228600" defTabSz="942975" eaLnBrk="0" hangingPunct="0">
              <a:defRPr sz="2400">
                <a:solidFill>
                  <a:srgbClr val="0768A9"/>
                </a:solidFill>
                <a:latin typeface="Trebuchet MS" pitchFamily="34" charset="0"/>
                <a:ea typeface="ＭＳ Ｐゴシック" pitchFamily="34" charset="-128"/>
              </a:defRPr>
            </a:lvl3pPr>
            <a:lvl4pPr marL="1600200" indent="-228600" defTabSz="942975" eaLnBrk="0" hangingPunct="0">
              <a:defRPr sz="2400">
                <a:solidFill>
                  <a:srgbClr val="0768A9"/>
                </a:solidFill>
                <a:latin typeface="Trebuchet MS" pitchFamily="34" charset="0"/>
                <a:ea typeface="ＭＳ Ｐゴシック" pitchFamily="34" charset="-128"/>
              </a:defRPr>
            </a:lvl4pPr>
            <a:lvl5pPr marL="2057400" indent="-228600" defTabSz="942975" eaLnBrk="0" hangingPunct="0">
              <a:defRPr sz="2400">
                <a:solidFill>
                  <a:srgbClr val="0768A9"/>
                </a:solidFill>
                <a:latin typeface="Trebuchet MS" pitchFamily="34" charset="0"/>
                <a:ea typeface="ＭＳ Ｐゴシック" pitchFamily="34" charset="-128"/>
              </a:defRPr>
            </a:lvl5pPr>
            <a:lvl6pPr marL="2514600" indent="-228600" defTabSz="942975" eaLnBrk="0" fontAlgn="base" hangingPunct="0">
              <a:spcBef>
                <a:spcPct val="0"/>
              </a:spcBef>
              <a:spcAft>
                <a:spcPct val="0"/>
              </a:spcAft>
              <a:defRPr sz="2400">
                <a:solidFill>
                  <a:srgbClr val="0768A9"/>
                </a:solidFill>
                <a:latin typeface="Trebuchet MS" pitchFamily="34" charset="0"/>
                <a:ea typeface="ＭＳ Ｐゴシック" pitchFamily="34" charset="-128"/>
              </a:defRPr>
            </a:lvl6pPr>
            <a:lvl7pPr marL="2971800" indent="-228600" defTabSz="942975" eaLnBrk="0" fontAlgn="base" hangingPunct="0">
              <a:spcBef>
                <a:spcPct val="0"/>
              </a:spcBef>
              <a:spcAft>
                <a:spcPct val="0"/>
              </a:spcAft>
              <a:defRPr sz="2400">
                <a:solidFill>
                  <a:srgbClr val="0768A9"/>
                </a:solidFill>
                <a:latin typeface="Trebuchet MS" pitchFamily="34" charset="0"/>
                <a:ea typeface="ＭＳ Ｐゴシック" pitchFamily="34" charset="-128"/>
              </a:defRPr>
            </a:lvl7pPr>
            <a:lvl8pPr marL="3429000" indent="-228600" defTabSz="942975" eaLnBrk="0" fontAlgn="base" hangingPunct="0">
              <a:spcBef>
                <a:spcPct val="0"/>
              </a:spcBef>
              <a:spcAft>
                <a:spcPct val="0"/>
              </a:spcAft>
              <a:defRPr sz="2400">
                <a:solidFill>
                  <a:srgbClr val="0768A9"/>
                </a:solidFill>
                <a:latin typeface="Trebuchet MS" pitchFamily="34" charset="0"/>
                <a:ea typeface="ＭＳ Ｐゴシック" pitchFamily="34" charset="-128"/>
              </a:defRPr>
            </a:lvl8pPr>
            <a:lvl9pPr marL="3886200" indent="-228600" defTabSz="942975" eaLnBrk="0" fontAlgn="base" hangingPunct="0">
              <a:spcBef>
                <a:spcPct val="0"/>
              </a:spcBef>
              <a:spcAft>
                <a:spcPct val="0"/>
              </a:spcAft>
              <a:defRPr sz="2400">
                <a:solidFill>
                  <a:srgbClr val="0768A9"/>
                </a:solidFill>
                <a:latin typeface="Trebuchet MS" pitchFamily="34" charset="0"/>
                <a:ea typeface="ＭＳ Ｐゴシック" pitchFamily="34" charset="-128"/>
              </a:defRPr>
            </a:lvl9pPr>
          </a:lstStyle>
          <a:p>
            <a:pPr eaLnBrk="1" hangingPunct="1"/>
            <a:fld id="{4A757196-DDBE-4C89-BE43-A0B3A1F87E35}" type="slidenum">
              <a:rPr lang="en-US" sz="1200" smtClean="0">
                <a:solidFill>
                  <a:schemeClr val="tx1"/>
                </a:solidFill>
                <a:latin typeface="Arial" charset="0"/>
              </a:rPr>
              <a:pPr eaLnBrk="1" hangingPunct="1"/>
              <a:t>13</a:t>
            </a:fld>
            <a:endParaRPr lang="en-US" sz="1200" dirty="0" smtClean="0">
              <a:solidFill>
                <a:schemeClr val="tx1"/>
              </a:solidFill>
              <a:latin typeface="Arial" charset="0"/>
            </a:endParaRPr>
          </a:p>
        </p:txBody>
      </p:sp>
    </p:spTree>
    <p:extLst>
      <p:ext uri="{BB962C8B-B14F-4D97-AF65-F5344CB8AC3E}">
        <p14:creationId xmlns:p14="http://schemas.microsoft.com/office/powerpoint/2010/main" xmlns="" val="407792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E8CC8D-62FF-4FBE-A7E3-E15DCE20D973}" type="slidenum">
              <a:rPr lang="en-US" smtClean="0"/>
              <a:pPr>
                <a:defRPr/>
              </a:pPr>
              <a:t>15</a:t>
            </a:fld>
            <a:endParaRPr lang="en-US" dirty="0"/>
          </a:p>
        </p:txBody>
      </p:sp>
    </p:spTree>
    <p:extLst>
      <p:ext uri="{BB962C8B-B14F-4D97-AF65-F5344CB8AC3E}">
        <p14:creationId xmlns:p14="http://schemas.microsoft.com/office/powerpoint/2010/main" xmlns="" val="286471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E8CC8D-62FF-4FBE-A7E3-E15DCE20D973}" type="slidenum">
              <a:rPr lang="en-US" smtClean="0"/>
              <a:pPr>
                <a:defRPr/>
              </a:pPr>
              <a:t>16</a:t>
            </a:fld>
            <a:endParaRPr lang="en-US" dirty="0"/>
          </a:p>
        </p:txBody>
      </p:sp>
    </p:spTree>
    <p:extLst>
      <p:ext uri="{BB962C8B-B14F-4D97-AF65-F5344CB8AC3E}">
        <p14:creationId xmlns:p14="http://schemas.microsoft.com/office/powerpoint/2010/main" xmlns="" val="342646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E8CC8D-62FF-4FBE-A7E3-E15DCE20D973}"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178550"/>
            <a:ext cx="9144000" cy="685800"/>
          </a:xfrm>
          <a:prstGeom prst="rect">
            <a:avLst/>
          </a:prstGeom>
          <a:gradFill rotWithShape="0">
            <a:gsLst>
              <a:gs pos="65000">
                <a:schemeClr val="bg1">
                  <a:alpha val="31000"/>
                </a:schemeClr>
              </a:gs>
              <a:gs pos="100000">
                <a:schemeClr val="bg1">
                  <a:gamma/>
                  <a:tint val="15686"/>
                  <a:invGamma/>
                  <a:alpha val="89999"/>
                </a:schemeClr>
              </a:gs>
            </a:gsLst>
            <a:lin ang="10800000" scaled="0"/>
          </a:gradFill>
          <a:ln w="9525">
            <a:noFill/>
            <a:miter lim="800000"/>
            <a:headEnd/>
            <a:tailEnd/>
          </a:ln>
        </p:spPr>
        <p:txBody>
          <a:bodyPr wrap="none" anchor="ctr"/>
          <a:lstStyle/>
          <a:p>
            <a:pPr>
              <a:defRPr/>
            </a:pPr>
            <a:endParaRPr lang="en-US" sz="1400" dirty="0">
              <a:solidFill>
                <a:schemeClr val="tx1"/>
              </a:solidFill>
              <a:latin typeface="Arial" charset="0"/>
              <a:ea typeface="+mn-ea"/>
            </a:endParaRPr>
          </a:p>
        </p:txBody>
      </p:sp>
      <p:sp>
        <p:nvSpPr>
          <p:cNvPr id="5" name="Line 4"/>
          <p:cNvSpPr>
            <a:spLocks noChangeShapeType="1"/>
          </p:cNvSpPr>
          <p:nvPr/>
        </p:nvSpPr>
        <p:spPr bwMode="auto">
          <a:xfrm flipH="1">
            <a:off x="0" y="6172200"/>
            <a:ext cx="9144000" cy="0"/>
          </a:xfrm>
          <a:prstGeom prst="line">
            <a:avLst/>
          </a:prstGeom>
          <a:noFill/>
          <a:ln w="76200">
            <a:solidFill>
              <a:srgbClr val="0768A9"/>
            </a:solidFill>
            <a:round/>
            <a:headEnd/>
            <a:tailEnd/>
          </a:ln>
        </p:spPr>
        <p:txBody>
          <a:bodyPr wrap="none" anchor="ctr"/>
          <a:lstStyle/>
          <a:p>
            <a:pPr>
              <a:defRPr/>
            </a:pPr>
            <a:endParaRPr lang="en-US" sz="1400" dirty="0">
              <a:solidFill>
                <a:schemeClr val="tx1"/>
              </a:solidFill>
              <a:latin typeface="Arial" charset="0"/>
              <a:ea typeface="+mn-ea"/>
            </a:endParaRPr>
          </a:p>
        </p:txBody>
      </p:sp>
      <p:pic>
        <p:nvPicPr>
          <p:cNvPr id="8" name="Picture 13" descr="people_ppt_cover.png"/>
          <p:cNvPicPr>
            <a:picLocks noChangeAspect="1"/>
          </p:cNvPicPr>
          <p:nvPr userDrawn="1"/>
        </p:nvPicPr>
        <p:blipFill>
          <a:blip r:embed="rId2" cstate="print"/>
          <a:srcRect/>
          <a:stretch>
            <a:fillRect/>
          </a:stretch>
        </p:blipFill>
        <p:spPr bwMode="auto">
          <a:xfrm>
            <a:off x="2971800" y="3743325"/>
            <a:ext cx="5867400" cy="2047875"/>
          </a:xfrm>
          <a:prstGeom prst="rect">
            <a:avLst/>
          </a:prstGeom>
          <a:noFill/>
          <a:ln w="9525">
            <a:noFill/>
            <a:miter lim="800000"/>
            <a:headEnd/>
            <a:tailEnd/>
          </a:ln>
        </p:spPr>
      </p:pic>
      <p:pic>
        <p:nvPicPr>
          <p:cNvPr id="7" name="Picture 9" descr="vertical brick"/>
          <p:cNvPicPr>
            <a:picLocks noChangeAspect="1" noChangeArrowheads="1"/>
          </p:cNvPicPr>
          <p:nvPr/>
        </p:nvPicPr>
        <p:blipFill>
          <a:blip r:embed="rId3" cstate="print"/>
          <a:srcRect/>
          <a:stretch>
            <a:fillRect/>
          </a:stretch>
        </p:blipFill>
        <p:spPr bwMode="auto">
          <a:xfrm>
            <a:off x="457200" y="903288"/>
            <a:ext cx="2378075" cy="4735512"/>
          </a:xfrm>
          <a:prstGeom prst="rect">
            <a:avLst/>
          </a:prstGeom>
          <a:noFill/>
          <a:ln w="9525">
            <a:noFill/>
            <a:miter lim="800000"/>
            <a:headEnd/>
            <a:tailEnd/>
          </a:ln>
        </p:spPr>
      </p:pic>
      <p:pic>
        <p:nvPicPr>
          <p:cNvPr id="10" name="Picture 9" descr="ovid_lww.png"/>
          <p:cNvPicPr>
            <a:picLocks noChangeAspect="1"/>
          </p:cNvPicPr>
          <p:nvPr userDrawn="1"/>
        </p:nvPicPr>
        <p:blipFill>
          <a:blip r:embed="rId4" cstate="print"/>
          <a:srcRect r="5263" b="73239"/>
          <a:stretch>
            <a:fillRect/>
          </a:stretch>
        </p:blipFill>
        <p:spPr>
          <a:xfrm>
            <a:off x="533400" y="3295650"/>
            <a:ext cx="2057400" cy="361950"/>
          </a:xfrm>
          <a:prstGeom prst="rect">
            <a:avLst/>
          </a:prstGeom>
        </p:spPr>
      </p:pic>
      <p:sp>
        <p:nvSpPr>
          <p:cNvPr id="441352" name="Rectangle 8"/>
          <p:cNvSpPr>
            <a:spLocks noGrp="1" noChangeArrowheads="1"/>
          </p:cNvSpPr>
          <p:nvPr>
            <p:ph type="subTitle" sz="quarter" idx="1"/>
          </p:nvPr>
        </p:nvSpPr>
        <p:spPr>
          <a:xfrm>
            <a:off x="609600" y="4114800"/>
            <a:ext cx="2133600" cy="1295400"/>
          </a:xfrm>
        </p:spPr>
        <p:txBody>
          <a:bodyPr lIns="91440" anchor="b"/>
          <a:lstStyle>
            <a:lvl1pPr marL="0" indent="0">
              <a:buFontTx/>
              <a:buNone/>
              <a:defRPr b="1" baseline="2000"/>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384175" y="1217612"/>
            <a:ext cx="8458200" cy="1588"/>
          </a:xfrm>
          <a:prstGeom prst="line">
            <a:avLst/>
          </a:prstGeom>
          <a:ln w="63500">
            <a:solidFill>
              <a:srgbClr val="0768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7427" y="209550"/>
            <a:ext cx="8641773" cy="933450"/>
          </a:xfrm>
          <a:noFill/>
          <a:ln w="12700" cmpd="dbl">
            <a:noFill/>
          </a:ln>
        </p:spPr>
        <p:txBody>
          <a:bodyPr/>
          <a:lstStyle>
            <a:lvl1pPr marL="0" inden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transition_blu_sqrs_line.png"/>
          <p:cNvPicPr>
            <a:picLocks noChangeAspect="1"/>
          </p:cNvPicPr>
          <p:nvPr userDrawn="1"/>
        </p:nvPicPr>
        <p:blipFill>
          <a:blip r:embed="rId2" cstate="print"/>
          <a:stretch>
            <a:fillRect/>
          </a:stretch>
        </p:blipFill>
        <p:spPr>
          <a:xfrm>
            <a:off x="914400" y="3505200"/>
            <a:ext cx="7314286" cy="6603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371600"/>
            <a:ext cx="390048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5700" y="1371600"/>
            <a:ext cx="3900488"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stretch>
            <a:fillRect/>
          </a:stretch>
        </p:blipFill>
        <p:spPr>
          <a:xfrm>
            <a:off x="7072923" y="6400800"/>
            <a:ext cx="1357923" cy="43227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77000" y="6461125"/>
            <a:ext cx="1905000" cy="2286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581400" y="6461125"/>
            <a:ext cx="2895600" cy="22860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382000" y="6461125"/>
            <a:ext cx="484188" cy="228600"/>
          </a:xfrm>
          <a:prstGeom prst="rect">
            <a:avLst/>
          </a:prstGeom>
        </p:spPr>
        <p:txBody>
          <a:bodyPr/>
          <a:lstStyle>
            <a:lvl1pPr>
              <a:defRPr/>
            </a:lvl1pPr>
          </a:lstStyle>
          <a:p>
            <a:pPr>
              <a:defRPr/>
            </a:pPr>
            <a:fld id="{F0A61E1B-92E4-4DE6-8CCC-23D6CA36FF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77000" y="6461125"/>
            <a:ext cx="1905000" cy="2286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581400" y="6461125"/>
            <a:ext cx="2895600" cy="22860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382000" y="6461125"/>
            <a:ext cx="484188" cy="228600"/>
          </a:xfrm>
          <a:prstGeom prst="rect">
            <a:avLst/>
          </a:prstGeom>
        </p:spPr>
        <p:txBody>
          <a:bodyPr/>
          <a:lstStyle>
            <a:lvl1pPr>
              <a:defRPr/>
            </a:lvl1pPr>
          </a:lstStyle>
          <a:p>
            <a:pPr>
              <a:defRPr/>
            </a:pPr>
            <a:fld id="{1B816B21-6863-44A2-A15C-DE9610D901B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Image selection</a:t>
            </a:r>
            <a:endParaRPr lang="en-US" dirty="0"/>
          </a:p>
        </p:txBody>
      </p:sp>
      <p:pic>
        <p:nvPicPr>
          <p:cNvPr id="3" name="Picture 35" descr="nurse_on_phone"/>
          <p:cNvPicPr>
            <a:picLocks noChangeAspect="1" noChangeArrowheads="1"/>
          </p:cNvPicPr>
          <p:nvPr userDrawn="1"/>
        </p:nvPicPr>
        <p:blipFill>
          <a:blip r:embed="rId2" cstate="print"/>
          <a:srcRect/>
          <a:stretch>
            <a:fillRect/>
          </a:stretch>
        </p:blipFill>
        <p:spPr bwMode="auto">
          <a:xfrm>
            <a:off x="4038600" y="4267200"/>
            <a:ext cx="2209800" cy="1470025"/>
          </a:xfrm>
          <a:prstGeom prst="rect">
            <a:avLst/>
          </a:prstGeom>
          <a:noFill/>
          <a:ln w="9525">
            <a:solidFill>
              <a:schemeClr val="accent2"/>
            </a:solidFill>
            <a:miter lim="800000"/>
            <a:headEnd/>
            <a:tailEnd/>
          </a:ln>
        </p:spPr>
      </p:pic>
      <p:pic>
        <p:nvPicPr>
          <p:cNvPr id="4" name="Picture 40" descr="6_research_in_greenhouse_6"/>
          <p:cNvPicPr>
            <a:picLocks noChangeAspect="1" noChangeArrowheads="1"/>
          </p:cNvPicPr>
          <p:nvPr userDrawn="1"/>
        </p:nvPicPr>
        <p:blipFill>
          <a:blip r:embed="rId3" cstate="print"/>
          <a:srcRect/>
          <a:stretch>
            <a:fillRect/>
          </a:stretch>
        </p:blipFill>
        <p:spPr bwMode="auto">
          <a:xfrm>
            <a:off x="6477000" y="4572000"/>
            <a:ext cx="2057400" cy="1544638"/>
          </a:xfrm>
          <a:prstGeom prst="rect">
            <a:avLst/>
          </a:prstGeom>
          <a:noFill/>
          <a:ln w="9525">
            <a:solidFill>
              <a:schemeClr val="accent2"/>
            </a:solidFill>
            <a:miter lim="800000"/>
            <a:headEnd/>
            <a:tailEnd/>
          </a:ln>
        </p:spPr>
      </p:pic>
      <p:pic>
        <p:nvPicPr>
          <p:cNvPr id="5" name="Picture 42" descr="10_male_dr_in_motion_10"/>
          <p:cNvPicPr>
            <a:picLocks noChangeAspect="1" noChangeArrowheads="1"/>
          </p:cNvPicPr>
          <p:nvPr userDrawn="1"/>
        </p:nvPicPr>
        <p:blipFill>
          <a:blip r:embed="rId4" cstate="print"/>
          <a:srcRect/>
          <a:stretch>
            <a:fillRect/>
          </a:stretch>
        </p:blipFill>
        <p:spPr bwMode="auto">
          <a:xfrm>
            <a:off x="6477000" y="2895600"/>
            <a:ext cx="2054225" cy="1541463"/>
          </a:xfrm>
          <a:prstGeom prst="rect">
            <a:avLst/>
          </a:prstGeom>
          <a:noFill/>
          <a:ln w="9525">
            <a:solidFill>
              <a:schemeClr val="accent2"/>
            </a:solidFill>
            <a:miter lim="800000"/>
            <a:headEnd/>
            <a:tailEnd/>
          </a:ln>
        </p:spPr>
      </p:pic>
      <p:pic>
        <p:nvPicPr>
          <p:cNvPr id="6" name="Picture 7" descr="grad_student"/>
          <p:cNvPicPr>
            <a:picLocks noChangeAspect="1" noChangeArrowheads="1"/>
          </p:cNvPicPr>
          <p:nvPr userDrawn="1"/>
        </p:nvPicPr>
        <p:blipFill>
          <a:blip r:embed="rId5" cstate="print"/>
          <a:srcRect/>
          <a:stretch>
            <a:fillRect/>
          </a:stretch>
        </p:blipFill>
        <p:spPr bwMode="auto">
          <a:xfrm>
            <a:off x="914400" y="4267200"/>
            <a:ext cx="2209800" cy="1516063"/>
          </a:xfrm>
          <a:prstGeom prst="rect">
            <a:avLst/>
          </a:prstGeom>
          <a:noFill/>
          <a:ln w="9525">
            <a:solidFill>
              <a:schemeClr val="accent2"/>
            </a:solidFill>
            <a:miter lim="800000"/>
            <a:headEnd/>
            <a:tailEnd/>
          </a:ln>
        </p:spPr>
      </p:pic>
      <p:pic>
        <p:nvPicPr>
          <p:cNvPr id="7" name="Picture 8" descr="chesmist_72"/>
          <p:cNvPicPr>
            <a:picLocks noChangeAspect="1" noChangeArrowheads="1"/>
          </p:cNvPicPr>
          <p:nvPr userDrawn="1"/>
        </p:nvPicPr>
        <p:blipFill>
          <a:blip r:embed="rId6" cstate="print"/>
          <a:srcRect/>
          <a:stretch>
            <a:fillRect/>
          </a:stretch>
        </p:blipFill>
        <p:spPr bwMode="auto">
          <a:xfrm>
            <a:off x="1143000" y="2209800"/>
            <a:ext cx="1981200" cy="1485900"/>
          </a:xfrm>
          <a:prstGeom prst="rect">
            <a:avLst/>
          </a:prstGeom>
          <a:noFill/>
          <a:ln w="9525">
            <a:solidFill>
              <a:schemeClr val="accent2"/>
            </a:solidFill>
            <a:miter lim="800000"/>
            <a:headEnd/>
            <a:tailEnd/>
          </a:ln>
        </p:spPr>
      </p:pic>
      <p:pic>
        <p:nvPicPr>
          <p:cNvPr id="8" name="Picture 8" descr="training_man"/>
          <p:cNvPicPr>
            <a:picLocks noChangeAspect="1" noChangeArrowheads="1"/>
          </p:cNvPicPr>
          <p:nvPr userDrawn="1"/>
        </p:nvPicPr>
        <p:blipFill>
          <a:blip r:embed="rId7" cstate="print">
            <a:lum contrast="-6000"/>
          </a:blip>
          <a:srcRect l="5479" t="117" r="24658"/>
          <a:stretch>
            <a:fillRect/>
          </a:stretch>
        </p:blipFill>
        <p:spPr bwMode="auto">
          <a:xfrm>
            <a:off x="3810000" y="1905000"/>
            <a:ext cx="2358448" cy="1646238"/>
          </a:xfrm>
          <a:prstGeom prst="rect">
            <a:avLst/>
          </a:prstGeom>
          <a:noFill/>
          <a:ln w="9525">
            <a:noFill/>
            <a:miter lim="800000"/>
            <a:headEnd/>
            <a:tailEnd/>
          </a:ln>
        </p:spPr>
      </p:pic>
      <p:pic>
        <p:nvPicPr>
          <p:cNvPr id="9" name="Picture 8"/>
          <p:cNvPicPr>
            <a:picLocks noChangeAspect="1"/>
          </p:cNvPicPr>
          <p:nvPr userDrawn="1"/>
        </p:nvPicPr>
        <p:blipFill>
          <a:blip r:embed="rId8" cstate="print"/>
          <a:stretch>
            <a:fillRect/>
          </a:stretch>
        </p:blipFill>
        <p:spPr>
          <a:xfrm>
            <a:off x="7072923" y="6425728"/>
            <a:ext cx="1357923" cy="43227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solidFill>
          <a:srgbClr val="FFFFFF"/>
        </a:solidFill>
        <a:effectLst/>
      </p:bgPr>
    </p:bg>
    <p:spTree>
      <p:nvGrpSpPr>
        <p:cNvPr id="1" name=""/>
        <p:cNvGrpSpPr/>
        <p:nvPr/>
      </p:nvGrpSpPr>
      <p:grpSpPr>
        <a:xfrm>
          <a:off x="0" y="0"/>
          <a:ext cx="0" cy="0"/>
          <a:chOff x="0" y="0"/>
          <a:chExt cx="0" cy="0"/>
        </a:xfrm>
      </p:grpSpPr>
      <p:pic>
        <p:nvPicPr>
          <p:cNvPr id="4" name="Picture 5" descr="cone_flower_black_72_cover"/>
          <p:cNvPicPr>
            <a:picLocks noChangeAspect="1" noChangeArrowheads="1"/>
          </p:cNvPicPr>
          <p:nvPr userDrawn="1"/>
        </p:nvPicPr>
        <p:blipFill>
          <a:blip r:embed="rId2" cstate="print"/>
          <a:srcRect/>
          <a:stretch>
            <a:fillRect/>
          </a:stretch>
        </p:blipFill>
        <p:spPr bwMode="auto">
          <a:xfrm>
            <a:off x="4763" y="1588"/>
            <a:ext cx="9136062" cy="6856412"/>
          </a:xfrm>
          <a:prstGeom prst="rect">
            <a:avLst/>
          </a:prstGeom>
          <a:noFill/>
          <a:ln w="9525">
            <a:noFill/>
            <a:miter lim="800000"/>
            <a:headEnd/>
            <a:tailEnd/>
          </a:ln>
        </p:spPr>
      </p:pic>
      <p:sp>
        <p:nvSpPr>
          <p:cNvPr id="5" name="Rectangle 4"/>
          <p:cNvSpPr/>
          <p:nvPr userDrawn="1"/>
        </p:nvSpPr>
        <p:spPr>
          <a:xfrm>
            <a:off x="0" y="3962400"/>
            <a:ext cx="5334000" cy="2209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Questions?</a:t>
            </a:r>
            <a:br>
              <a:rPr lang="en-US" i="1" dirty="0" smtClean="0">
                <a:solidFill>
                  <a:schemeClr val="bg1"/>
                </a:solidFill>
              </a:rPr>
            </a:br>
            <a:endParaRPr lang="en-US" i="1" dirty="0" smtClean="0">
              <a:solidFill>
                <a:schemeClr val="bg1"/>
              </a:solidFill>
            </a:endParaRPr>
          </a:p>
          <a:p>
            <a:pPr algn="ctr"/>
            <a:r>
              <a:rPr lang="en-US" i="1" dirty="0" smtClean="0">
                <a:solidFill>
                  <a:schemeClr val="bg1"/>
                </a:solidFill>
              </a:rPr>
              <a:t>Thank</a:t>
            </a:r>
            <a:r>
              <a:rPr lang="en-US" i="1" baseline="0" dirty="0" smtClean="0">
                <a:solidFill>
                  <a:schemeClr val="bg1"/>
                </a:solidFill>
              </a:rPr>
              <a:t> you.</a:t>
            </a:r>
            <a:endParaRPr lang="en-US" i="1"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4109" name="Rectangle 13"/>
          <p:cNvSpPr>
            <a:spLocks noChangeArrowheads="1"/>
          </p:cNvSpPr>
          <p:nvPr/>
        </p:nvSpPr>
        <p:spPr bwMode="gray">
          <a:xfrm>
            <a:off x="1828800" y="3198813"/>
            <a:ext cx="5484813" cy="2741612"/>
          </a:xfrm>
          <a:prstGeom prst="rect">
            <a:avLst/>
          </a:prstGeom>
          <a:solidFill>
            <a:srgbClr val="FFFFFF">
              <a:alpha val="95000"/>
            </a:srgbClr>
          </a:solidFill>
          <a:ln w="9525">
            <a:noFill/>
            <a:miter lim="800000"/>
            <a:headEnd/>
            <a:tailEnd/>
          </a:ln>
          <a:effectLst/>
        </p:spPr>
        <p:txBody>
          <a:bodyPr wrap="none" anchor="ctr"/>
          <a:lstStyle/>
          <a:p>
            <a:pPr algn="ctr"/>
            <a:endParaRPr lang="en-US" dirty="0"/>
          </a:p>
        </p:txBody>
      </p:sp>
      <p:sp>
        <p:nvSpPr>
          <p:cNvPr id="4099" name="Rectangle 3"/>
          <p:cNvSpPr>
            <a:spLocks noGrp="1" noChangeArrowheads="1"/>
          </p:cNvSpPr>
          <p:nvPr>
            <p:ph type="ctrTitle"/>
          </p:nvPr>
        </p:nvSpPr>
        <p:spPr>
          <a:xfrm>
            <a:off x="4572000" y="3230563"/>
            <a:ext cx="2741613" cy="641350"/>
          </a:xfrm>
        </p:spPr>
        <p:txBody>
          <a:bodyPr anchor="b"/>
          <a:lstStyle>
            <a:lvl1pPr>
              <a:defRPr sz="2000">
                <a:solidFill>
                  <a:srgbClr val="474747"/>
                </a:solidFill>
              </a:defRPr>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4572000" y="4038600"/>
            <a:ext cx="2741613" cy="581025"/>
          </a:xfrm>
        </p:spPr>
        <p:txBody>
          <a:bodyPr/>
          <a:lstStyle>
            <a:lvl1pPr marL="0" indent="0">
              <a:spcBef>
                <a:spcPct val="30000"/>
              </a:spcBef>
              <a:buFont typeface="Wingdings" pitchFamily="2" charset="2"/>
              <a:buNone/>
              <a:defRPr sz="1400">
                <a:solidFill>
                  <a:schemeClr val="bg1"/>
                </a:solidFill>
              </a:defRPr>
            </a:lvl1pPr>
          </a:lstStyle>
          <a:p>
            <a:r>
              <a:rPr lang="en-US" smtClean="0"/>
              <a:t>Click to edit Master subtitle style</a:t>
            </a:r>
            <a:endParaRPr lang="en-US"/>
          </a:p>
        </p:txBody>
      </p:sp>
      <p:sp>
        <p:nvSpPr>
          <p:cNvPr id="4110" name="Line 14"/>
          <p:cNvSpPr>
            <a:spLocks noChangeShapeType="1"/>
          </p:cNvSpPr>
          <p:nvPr/>
        </p:nvSpPr>
        <p:spPr bwMode="gray">
          <a:xfrm>
            <a:off x="4572000" y="3311525"/>
            <a:ext cx="0" cy="2514600"/>
          </a:xfrm>
          <a:prstGeom prst="line">
            <a:avLst/>
          </a:prstGeom>
          <a:noFill/>
          <a:ln w="9525">
            <a:solidFill>
              <a:schemeClr val="accent1"/>
            </a:solidFill>
            <a:round/>
            <a:headEnd/>
            <a:tailEnd/>
          </a:ln>
          <a:effectLst/>
        </p:spPr>
        <p:txBody>
          <a:bodyPr wrap="none" anchor="ctr"/>
          <a:lstStyle/>
          <a:p>
            <a:endParaRPr lang="en-US" dirty="0"/>
          </a:p>
        </p:txBody>
      </p:sp>
      <p:sp>
        <p:nvSpPr>
          <p:cNvPr id="4113" name="Rectangle 17"/>
          <p:cNvSpPr>
            <a:spLocks noGrp="1" noChangeArrowheads="1"/>
          </p:cNvSpPr>
          <p:nvPr>
            <p:ph type="dt" sz="quarter" idx="2"/>
          </p:nvPr>
        </p:nvSpPr>
        <p:spPr>
          <a:xfrm>
            <a:off x="4572000" y="5508724"/>
            <a:ext cx="2741613" cy="307777"/>
          </a:xfrm>
          <a:prstGeom prst="rect">
            <a:avLst/>
          </a:prstGeom>
        </p:spPr>
        <p:txBody>
          <a:bodyPr/>
          <a:lstStyle>
            <a:lvl1pPr eaLnBrk="1" hangingPunct="1">
              <a:spcBef>
                <a:spcPct val="30000"/>
              </a:spcBef>
              <a:buClr>
                <a:schemeClr val="accent1"/>
              </a:buClr>
              <a:buSzPct val="80000"/>
              <a:buFont typeface="Wingdings" pitchFamily="2" charset="2"/>
              <a:buNone/>
              <a:defRPr sz="1400">
                <a:solidFill>
                  <a:srgbClr val="474747"/>
                </a:solidFill>
              </a:defRPr>
            </a:lvl1pPr>
          </a:lstStyle>
          <a:p>
            <a:endParaRPr lang="en-US" dirty="0"/>
          </a:p>
        </p:txBody>
      </p:sp>
      <p:pic>
        <p:nvPicPr>
          <p:cNvPr id="4121" name="Picture 25" descr="WK_CMYK_R_2"/>
          <p:cNvPicPr>
            <a:picLocks noChangeAspect="1" noChangeArrowheads="1"/>
          </p:cNvPicPr>
          <p:nvPr/>
        </p:nvPicPr>
        <p:blipFill>
          <a:blip r:embed="rId2" cstate="print"/>
          <a:srcRect/>
          <a:stretch>
            <a:fillRect/>
          </a:stretch>
        </p:blipFill>
        <p:spPr bwMode="auto">
          <a:xfrm>
            <a:off x="255905" y="6424930"/>
            <a:ext cx="2089150" cy="331788"/>
          </a:xfrm>
          <a:prstGeom prst="rect">
            <a:avLst/>
          </a:prstGeom>
          <a:noFill/>
        </p:spPr>
      </p:pic>
      <p:sp>
        <p:nvSpPr>
          <p:cNvPr id="4122" name="Rectangle 26"/>
          <p:cNvSpPr>
            <a:spLocks noChangeAspect="1" noChangeArrowheads="1"/>
          </p:cNvSpPr>
          <p:nvPr/>
        </p:nvSpPr>
        <p:spPr bwMode="gray">
          <a:xfrm>
            <a:off x="4572000" y="455613"/>
            <a:ext cx="3722077" cy="2741612"/>
          </a:xfrm>
          <a:prstGeom prst="rect">
            <a:avLst/>
          </a:prstGeom>
          <a:solidFill>
            <a:schemeClr val="accent1">
              <a:alpha val="75000"/>
            </a:schemeClr>
          </a:solidFill>
          <a:ln w="9525">
            <a:solidFill>
              <a:srgbClr val="0768A9"/>
            </a:solidFill>
            <a:miter lim="800000"/>
            <a:headEnd/>
            <a:tailEnd/>
          </a:ln>
          <a:effectLst/>
        </p:spPr>
        <p:txBody>
          <a:bodyPr wrap="none" anchor="ctr"/>
          <a:lstStyle/>
          <a:p>
            <a:endParaRPr lang="en-US" dirty="0"/>
          </a:p>
        </p:txBody>
      </p:sp>
      <p:sp>
        <p:nvSpPr>
          <p:cNvPr id="4123" name="Rectangle 27"/>
          <p:cNvSpPr>
            <a:spLocks noChangeArrowheads="1"/>
          </p:cNvSpPr>
          <p:nvPr/>
        </p:nvSpPr>
        <p:spPr bwMode="gray">
          <a:xfrm>
            <a:off x="4624388" y="508000"/>
            <a:ext cx="2665412" cy="2663825"/>
          </a:xfrm>
          <a:prstGeom prst="rect">
            <a:avLst/>
          </a:prstGeom>
          <a:noFill/>
          <a:ln w="9525">
            <a:noFill/>
            <a:miter lim="800000"/>
            <a:headEnd/>
            <a:tailEnd/>
          </a:ln>
          <a:effectLst/>
        </p:spPr>
        <p:txBody>
          <a:bodyPr/>
          <a:lstStyle/>
          <a:p>
            <a:pPr eaLnBrk="1" hangingPunct="1">
              <a:spcBef>
                <a:spcPct val="30000"/>
              </a:spcBef>
              <a:buClr>
                <a:schemeClr val="accent1"/>
              </a:buClr>
              <a:buSzPct val="80000"/>
              <a:buFont typeface="Wingdings" pitchFamily="2" charset="2"/>
              <a:buNone/>
            </a:pPr>
            <a:endParaRPr lang="en-US" sz="1400" dirty="0">
              <a:solidFill>
                <a:schemeClr val="bg1"/>
              </a:solidFill>
            </a:endParaRPr>
          </a:p>
        </p:txBody>
      </p:sp>
      <p:sp>
        <p:nvSpPr>
          <p:cNvPr id="11" name="TextBox 10"/>
          <p:cNvSpPr txBox="1"/>
          <p:nvPr userDrawn="1"/>
        </p:nvSpPr>
        <p:spPr>
          <a:xfrm>
            <a:off x="2743200" y="6400800"/>
            <a:ext cx="4053840" cy="369332"/>
          </a:xfrm>
          <a:prstGeom prst="rect">
            <a:avLst/>
          </a:prstGeom>
          <a:noFill/>
        </p:spPr>
        <p:txBody>
          <a:bodyPr wrap="square" rtlCol="0">
            <a:spAutoFit/>
          </a:bodyPr>
          <a:lstStyle/>
          <a:p>
            <a:pPr algn="ctr"/>
            <a:r>
              <a:rPr lang="en-US" sz="1800" b="1" dirty="0" smtClean="0"/>
              <a:t>September</a:t>
            </a:r>
            <a:r>
              <a:rPr lang="en-US" sz="1800" b="1" baseline="0" dirty="0" smtClean="0"/>
              <a:t> 19</a:t>
            </a:r>
            <a:r>
              <a:rPr lang="en-US" sz="1800" b="1" dirty="0" smtClean="0"/>
              <a:t>,2011</a:t>
            </a:r>
            <a:endParaRPr lang="en-US" sz="1800" b="1" dirty="0"/>
          </a:p>
        </p:txBody>
      </p:sp>
      <p:cxnSp>
        <p:nvCxnSpPr>
          <p:cNvPr id="13" name="Straight Connector 12"/>
          <p:cNvCxnSpPr/>
          <p:nvPr userDrawn="1"/>
        </p:nvCxnSpPr>
        <p:spPr bwMode="auto">
          <a:xfrm flipV="1">
            <a:off x="0" y="6248400"/>
            <a:ext cx="9144000" cy="45720"/>
          </a:xfrm>
          <a:prstGeom prst="line">
            <a:avLst/>
          </a:prstGeom>
          <a:solidFill>
            <a:schemeClr val="accent1"/>
          </a:solidFill>
          <a:ln w="104775" cap="rnd" cmpd="tri" algn="ctr">
            <a:solidFill>
              <a:schemeClr val="accent1"/>
            </a:solidFill>
            <a:prstDash val="solid"/>
            <a:bevel/>
            <a:headEnd type="none" w="med" len="med"/>
            <a:tailEnd type="none" w="med" len="med"/>
          </a:ln>
          <a:effectLst/>
        </p:spPr>
      </p:cxnSp>
      <p:pic>
        <p:nvPicPr>
          <p:cNvPr id="14" name="Picture 13"/>
          <p:cNvPicPr>
            <a:picLocks noChangeAspect="1"/>
          </p:cNvPicPr>
          <p:nvPr userDrawn="1"/>
        </p:nvPicPr>
        <p:blipFill>
          <a:blip r:embed="rId3" cstate="print"/>
          <a:stretch>
            <a:fillRect/>
          </a:stretch>
        </p:blipFill>
        <p:spPr>
          <a:xfrm>
            <a:off x="7297617" y="6361724"/>
            <a:ext cx="1269999" cy="404283"/>
          </a:xfrm>
          <a:prstGeom prst="rect">
            <a:avLst/>
          </a:prstGeom>
        </p:spPr>
      </p:pic>
    </p:spTree>
  </p:cSld>
  <p:clrMapOvr>
    <a:masterClrMapping/>
  </p:clrMapOvr>
  <p:transition>
    <p:fade/>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209550"/>
            <a:ext cx="8410575" cy="1085850"/>
          </a:xfrm>
          <a:prstGeom prst="rect">
            <a:avLst/>
          </a:prstGeom>
          <a:noFill/>
          <a:ln w="6350">
            <a:noFill/>
            <a:round/>
            <a:headEnd/>
            <a:tailEnd/>
          </a:ln>
          <a:scene3d>
            <a:camera prst="orthographicFront"/>
            <a:lightRig rig="threePt" dir="t"/>
          </a:scene3d>
          <a:sp3d>
            <a:bevelT w="0" h="63500"/>
            <a:bevelB w="0" h="63500"/>
          </a:sp3d>
        </p:spPr>
        <p:txBody>
          <a:bodyPr vert="horz" wrap="square" lIns="182880" tIns="45720" rIns="91440" bIns="45720" numCol="1" anchor="ctr" anchorCtr="0" compatLnSpc="1">
            <a:prstTxWarp prst="textNoShape">
              <a:avLst/>
            </a:prstTxWarp>
          </a:bodyPr>
          <a:lstStyle/>
          <a:p>
            <a:pPr lvl="0"/>
            <a:r>
              <a:rPr lang="en-US" dirty="0" smtClean="0"/>
              <a:t>Click to edit Master title style</a:t>
            </a:r>
          </a:p>
        </p:txBody>
      </p:sp>
      <p:sp>
        <p:nvSpPr>
          <p:cNvPr id="17411" name="Rectangle 3"/>
          <p:cNvSpPr>
            <a:spLocks noGrp="1" noChangeArrowheads="1"/>
          </p:cNvSpPr>
          <p:nvPr>
            <p:ph type="body" idx="1"/>
          </p:nvPr>
        </p:nvSpPr>
        <p:spPr bwMode="auto">
          <a:xfrm>
            <a:off x="428625" y="1524000"/>
            <a:ext cx="8105775" cy="4495800"/>
          </a:xfrm>
          <a:prstGeom prst="rect">
            <a:avLst/>
          </a:prstGeom>
          <a:noFill/>
          <a:ln w="9525">
            <a:noFill/>
            <a:miter lim="800000"/>
            <a:headEnd/>
            <a:tailEnd/>
          </a:ln>
        </p:spPr>
        <p:txBody>
          <a:bodyPr vert="horz" wrap="square" lIns="18288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24" name="Line 4"/>
          <p:cNvSpPr>
            <a:spLocks noChangeShapeType="1"/>
          </p:cNvSpPr>
          <p:nvPr/>
        </p:nvSpPr>
        <p:spPr bwMode="auto">
          <a:xfrm>
            <a:off x="0" y="6248400"/>
            <a:ext cx="9144000" cy="0"/>
          </a:xfrm>
          <a:prstGeom prst="line">
            <a:avLst/>
          </a:prstGeom>
          <a:noFill/>
          <a:ln w="9525">
            <a:solidFill>
              <a:srgbClr val="5698C5"/>
            </a:solidFill>
            <a:round/>
            <a:headEnd/>
            <a:tailEnd/>
          </a:ln>
        </p:spPr>
        <p:txBody>
          <a:bodyPr wrap="none" anchor="ctr"/>
          <a:lstStyle/>
          <a:p>
            <a:pPr eaLnBrk="0" hangingPunct="0">
              <a:lnSpc>
                <a:spcPct val="80000"/>
              </a:lnSpc>
              <a:spcBef>
                <a:spcPct val="20000"/>
              </a:spcBef>
              <a:defRPr/>
            </a:pPr>
            <a:endParaRPr lang="en-US" sz="1200" dirty="0">
              <a:ea typeface="+mn-ea"/>
            </a:endParaRPr>
          </a:p>
        </p:txBody>
      </p:sp>
      <p:sp>
        <p:nvSpPr>
          <p:cNvPr id="7" name="TextBox 6"/>
          <p:cNvSpPr txBox="1"/>
          <p:nvPr userDrawn="1"/>
        </p:nvSpPr>
        <p:spPr>
          <a:xfrm>
            <a:off x="3998434" y="6383179"/>
            <a:ext cx="344966" cy="246221"/>
          </a:xfrm>
          <a:prstGeom prst="rect">
            <a:avLst/>
          </a:prstGeom>
          <a:noFill/>
        </p:spPr>
        <p:txBody>
          <a:bodyPr wrap="none" rtlCol="0">
            <a:spAutoFit/>
          </a:bodyPr>
          <a:lstStyle/>
          <a:p>
            <a:fld id="{1C9B46F3-004B-4A19-BE6F-9ACD63F05115}" type="slidenum">
              <a:rPr lang="en-US" sz="1000" smtClean="0"/>
              <a:pPr/>
              <a:t>‹#›</a:t>
            </a:fld>
            <a:endParaRPr lang="en-US" sz="1000" dirty="0"/>
          </a:p>
        </p:txBody>
      </p:sp>
      <p:pic>
        <p:nvPicPr>
          <p:cNvPr id="8" name="Picture 7" descr="WKH_OVID_LOGO_R_500.gif"/>
          <p:cNvPicPr>
            <a:picLocks noChangeAspect="1"/>
          </p:cNvPicPr>
          <p:nvPr userDrawn="1"/>
        </p:nvPicPr>
        <p:blipFill>
          <a:blip r:embed="rId11" cstate="print"/>
          <a:stretch>
            <a:fillRect/>
          </a:stretch>
        </p:blipFill>
        <p:spPr>
          <a:xfrm>
            <a:off x="381000" y="6367272"/>
            <a:ext cx="2590800" cy="414528"/>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5" r:id="rId3"/>
    <p:sldLayoutId id="2147483733" r:id="rId4"/>
    <p:sldLayoutId id="2147483734" r:id="rId5"/>
    <p:sldLayoutId id="2147483735" r:id="rId6"/>
    <p:sldLayoutId id="2147483730" r:id="rId7"/>
    <p:sldLayoutId id="2147483728" r:id="rId8"/>
    <p:sldLayoutId id="2147483736"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400">
          <a:solidFill>
            <a:srgbClr val="0768A9"/>
          </a:solidFill>
          <a:latin typeface="+mj-lt"/>
          <a:ea typeface="+mj-ea"/>
          <a:cs typeface="ＭＳ Ｐゴシック"/>
        </a:defRPr>
      </a:lvl1pPr>
      <a:lvl2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2pPr>
      <a:lvl3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3pPr>
      <a:lvl4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4pPr>
      <a:lvl5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5pPr>
      <a:lvl6pPr marL="457200" algn="l" rtl="0" fontAlgn="base">
        <a:spcBef>
          <a:spcPct val="0"/>
        </a:spcBef>
        <a:spcAft>
          <a:spcPct val="0"/>
        </a:spcAft>
        <a:defRPr sz="3400">
          <a:solidFill>
            <a:srgbClr val="ECECEC"/>
          </a:solidFill>
          <a:latin typeface="Trebuchet MS" pitchFamily="-48" charset="0"/>
          <a:ea typeface="ＭＳ Ｐゴシック" pitchFamily="-48" charset="-128"/>
        </a:defRPr>
      </a:lvl6pPr>
      <a:lvl7pPr marL="914400" algn="l" rtl="0" fontAlgn="base">
        <a:spcBef>
          <a:spcPct val="0"/>
        </a:spcBef>
        <a:spcAft>
          <a:spcPct val="0"/>
        </a:spcAft>
        <a:defRPr sz="3400">
          <a:solidFill>
            <a:srgbClr val="ECECEC"/>
          </a:solidFill>
          <a:latin typeface="Trebuchet MS" pitchFamily="-48" charset="0"/>
          <a:ea typeface="ＭＳ Ｐゴシック" pitchFamily="-48" charset="-128"/>
        </a:defRPr>
      </a:lvl7pPr>
      <a:lvl8pPr marL="1371600" algn="l" rtl="0" fontAlgn="base">
        <a:spcBef>
          <a:spcPct val="0"/>
        </a:spcBef>
        <a:spcAft>
          <a:spcPct val="0"/>
        </a:spcAft>
        <a:defRPr sz="3400">
          <a:solidFill>
            <a:srgbClr val="ECECEC"/>
          </a:solidFill>
          <a:latin typeface="Trebuchet MS" pitchFamily="-48" charset="0"/>
          <a:ea typeface="ＭＳ Ｐゴシック" pitchFamily="-48" charset="-128"/>
        </a:defRPr>
      </a:lvl8pPr>
      <a:lvl9pPr marL="1828800" algn="l" rtl="0" fontAlgn="base">
        <a:spcBef>
          <a:spcPct val="0"/>
        </a:spcBef>
        <a:spcAft>
          <a:spcPct val="0"/>
        </a:spcAft>
        <a:defRPr sz="3400">
          <a:solidFill>
            <a:srgbClr val="ECECEC"/>
          </a:solidFill>
          <a:latin typeface="Trebuchet MS"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2400">
          <a:solidFill>
            <a:srgbClr val="0768A9"/>
          </a:solidFill>
          <a:latin typeface="+mn-lt"/>
          <a:ea typeface="+mn-ea"/>
          <a:cs typeface="ＭＳ Ｐゴシック"/>
        </a:defRPr>
      </a:lvl1pPr>
      <a:lvl2pPr marL="569913" indent="-225425" algn="l" rtl="0" eaLnBrk="0" fontAlgn="base" hangingPunct="0">
        <a:spcBef>
          <a:spcPct val="20000"/>
        </a:spcBef>
        <a:spcAft>
          <a:spcPct val="0"/>
        </a:spcAft>
        <a:buChar char="–"/>
        <a:defRPr sz="2000">
          <a:solidFill>
            <a:srgbClr val="757575"/>
          </a:solidFill>
          <a:latin typeface="+mn-lt"/>
          <a:ea typeface="+mn-ea"/>
          <a:cs typeface="ＭＳ Ｐゴシック"/>
        </a:defRPr>
      </a:lvl2pPr>
      <a:lvl3pPr marL="800100" indent="-228600" algn="l" rtl="0" eaLnBrk="0" fontAlgn="base" hangingPunct="0">
        <a:spcBef>
          <a:spcPct val="20000"/>
        </a:spcBef>
        <a:spcAft>
          <a:spcPct val="0"/>
        </a:spcAft>
        <a:buChar char="•"/>
        <a:defRPr sz="2000">
          <a:solidFill>
            <a:srgbClr val="757575"/>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rgbClr val="757575"/>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rgbClr val="757575"/>
          </a:solidFill>
          <a:latin typeface="+mn-lt"/>
          <a:ea typeface="+mn-ea"/>
          <a:cs typeface="ＭＳ Ｐゴシック"/>
        </a:defRPr>
      </a:lvl5pPr>
      <a:lvl6pPr marL="2514600" indent="-228600" algn="l" rtl="0" fontAlgn="base">
        <a:spcBef>
          <a:spcPct val="20000"/>
        </a:spcBef>
        <a:spcAft>
          <a:spcPct val="0"/>
        </a:spcAft>
        <a:buChar char="»"/>
        <a:defRPr sz="2000">
          <a:solidFill>
            <a:srgbClr val="757575"/>
          </a:solidFill>
          <a:latin typeface="+mn-lt"/>
          <a:ea typeface="+mn-ea"/>
        </a:defRPr>
      </a:lvl6pPr>
      <a:lvl7pPr marL="2971800" indent="-228600" algn="l" rtl="0" fontAlgn="base">
        <a:spcBef>
          <a:spcPct val="20000"/>
        </a:spcBef>
        <a:spcAft>
          <a:spcPct val="0"/>
        </a:spcAft>
        <a:buChar char="»"/>
        <a:defRPr sz="2000">
          <a:solidFill>
            <a:srgbClr val="757575"/>
          </a:solidFill>
          <a:latin typeface="+mn-lt"/>
          <a:ea typeface="+mn-ea"/>
        </a:defRPr>
      </a:lvl7pPr>
      <a:lvl8pPr marL="3429000" indent="-228600" algn="l" rtl="0" fontAlgn="base">
        <a:spcBef>
          <a:spcPct val="20000"/>
        </a:spcBef>
        <a:spcAft>
          <a:spcPct val="0"/>
        </a:spcAft>
        <a:buChar char="»"/>
        <a:defRPr sz="2000">
          <a:solidFill>
            <a:srgbClr val="757575"/>
          </a:solidFill>
          <a:latin typeface="+mn-lt"/>
          <a:ea typeface="+mn-ea"/>
        </a:defRPr>
      </a:lvl8pPr>
      <a:lvl9pPr marL="3886200" indent="-228600" algn="l" rtl="0" fontAlgn="base">
        <a:spcBef>
          <a:spcPct val="20000"/>
        </a:spcBef>
        <a:spcAft>
          <a:spcPct val="0"/>
        </a:spcAft>
        <a:buChar char="»"/>
        <a:defRPr sz="2000">
          <a:solidFill>
            <a:srgbClr val="75757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cid:image004.jpg@01CD7FA5.EB013A3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60"/>
          <p:cNvSpPr>
            <a:spLocks noChangeArrowheads="1"/>
          </p:cNvSpPr>
          <p:nvPr/>
        </p:nvSpPr>
        <p:spPr bwMode="gray">
          <a:xfrm>
            <a:off x="4589463" y="3246438"/>
            <a:ext cx="2741612" cy="1511300"/>
          </a:xfrm>
          <a:prstGeom prst="rect">
            <a:avLst/>
          </a:prstGeom>
          <a:noFill/>
          <a:ln w="9525">
            <a:noFill/>
            <a:miter lim="800000"/>
            <a:headEnd/>
            <a:tailEnd/>
          </a:ln>
        </p:spPr>
        <p:txBody>
          <a:bodyPr/>
          <a:lstStyle/>
          <a:p>
            <a:pPr>
              <a:spcBef>
                <a:spcPct val="30000"/>
              </a:spcBef>
            </a:pPr>
            <a:endParaRPr lang="en-US" sz="1400" b="1" dirty="0">
              <a:solidFill>
                <a:schemeClr val="bg1"/>
              </a:solidFill>
            </a:endParaRPr>
          </a:p>
        </p:txBody>
      </p:sp>
      <p:sp>
        <p:nvSpPr>
          <p:cNvPr id="16388" name="Rectangle 5"/>
          <p:cNvSpPr>
            <a:spLocks noChangeArrowheads="1"/>
          </p:cNvSpPr>
          <p:nvPr/>
        </p:nvSpPr>
        <p:spPr bwMode="auto">
          <a:xfrm>
            <a:off x="4625975" y="673100"/>
            <a:ext cx="3560640" cy="1384995"/>
          </a:xfrm>
          <a:prstGeom prst="rect">
            <a:avLst/>
          </a:prstGeom>
          <a:noFill/>
          <a:ln w="9525">
            <a:noFill/>
            <a:miter lim="800000"/>
            <a:headEnd/>
            <a:tailEnd/>
          </a:ln>
        </p:spPr>
        <p:txBody>
          <a:bodyPr wrap="square">
            <a:spAutoFit/>
          </a:bodyPr>
          <a:lstStyle/>
          <a:p>
            <a:pPr algn="ctr" eaLnBrk="0" hangingPunct="0"/>
            <a:r>
              <a:rPr lang="en-US" b="1" dirty="0" smtClean="0">
                <a:solidFill>
                  <a:schemeClr val="bg1"/>
                </a:solidFill>
                <a:latin typeface="Arial" charset="0"/>
              </a:rPr>
              <a:t>Ovid: </a:t>
            </a:r>
          </a:p>
          <a:p>
            <a:pPr algn="ctr" eaLnBrk="0" hangingPunct="0"/>
            <a:r>
              <a:rPr lang="en-US" sz="2000" b="1" dirty="0" smtClean="0">
                <a:solidFill>
                  <a:schemeClr val="bg1"/>
                </a:solidFill>
                <a:latin typeface="Arial" charset="0"/>
              </a:rPr>
              <a:t>The Power Searcher’s  </a:t>
            </a:r>
          </a:p>
          <a:p>
            <a:pPr algn="ctr" eaLnBrk="0" hangingPunct="0"/>
            <a:r>
              <a:rPr lang="en-US" sz="2000" b="1" dirty="0" smtClean="0">
                <a:solidFill>
                  <a:schemeClr val="bg1"/>
                </a:solidFill>
                <a:latin typeface="Arial" charset="0"/>
              </a:rPr>
              <a:t>First Choice</a:t>
            </a:r>
          </a:p>
          <a:p>
            <a:pPr algn="ctr" eaLnBrk="0" hangingPunct="0"/>
            <a:endParaRPr lang="en-US" sz="2000" b="1" dirty="0">
              <a:solidFill>
                <a:schemeClr val="bg1"/>
              </a:solidFill>
              <a:latin typeface="Arial" charset="0"/>
            </a:endParaRPr>
          </a:p>
        </p:txBody>
      </p:sp>
      <p:sp>
        <p:nvSpPr>
          <p:cNvPr id="9" name="Title 1"/>
          <p:cNvSpPr txBox="1">
            <a:spLocks/>
          </p:cNvSpPr>
          <p:nvPr/>
        </p:nvSpPr>
        <p:spPr bwMode="auto">
          <a:xfrm>
            <a:off x="2874169" y="2438400"/>
            <a:ext cx="6172200" cy="933450"/>
          </a:xfrm>
          <a:prstGeom prst="rect">
            <a:avLst/>
          </a:prstGeom>
          <a:noFill/>
          <a:ln w="12700" cmpd="dbl">
            <a:noFill/>
            <a:round/>
            <a:headEnd/>
            <a:tailEnd/>
          </a:ln>
          <a:scene3d>
            <a:camera prst="orthographicFront"/>
            <a:lightRig rig="threePt" dir="t"/>
          </a:scene3d>
          <a:sp3d>
            <a:bevelT w="0" h="63500"/>
            <a:bevelB w="0" h="63500"/>
          </a:sp3d>
        </p:spPr>
        <p:txBody>
          <a:bodyPr vert="horz" wrap="square" lIns="182880" tIns="45720" rIns="91440" bIns="45720" numCol="1" anchor="ctr" anchorCtr="0" compatLnSpc="1">
            <a:prstTxWarp prst="textNoShape">
              <a:avLst/>
            </a:prstTxWarp>
          </a:bodyPr>
          <a:lstStyle>
            <a:lvl1pPr marL="0" indent="0">
              <a:defRPr/>
            </a:lvl1pPr>
          </a:lstStyle>
          <a:p>
            <a:pPr lvl="0" eaLnBrk="0" hangingPunct="0">
              <a:defRPr/>
            </a:pPr>
            <a:r>
              <a:rPr lang="en-US" sz="3400" kern="0" dirty="0" smtClean="0">
                <a:latin typeface="+mj-lt"/>
                <a:ea typeface="+mj-ea"/>
                <a:cs typeface="ＭＳ Ｐゴシック"/>
              </a:rPr>
              <a:t>JBI &amp; LWW Books for CHIP Members: 2014 Offer</a:t>
            </a:r>
          </a:p>
        </p:txBody>
      </p:sp>
      <p:sp>
        <p:nvSpPr>
          <p:cNvPr id="11" name="Subtitle 9"/>
          <p:cNvSpPr>
            <a:spLocks noGrp="1"/>
          </p:cNvSpPr>
          <p:nvPr>
            <p:ph type="subTitle" sz="quarter" idx="1"/>
          </p:nvPr>
        </p:nvSpPr>
        <p:spPr>
          <a:xfrm>
            <a:off x="533400" y="3733800"/>
            <a:ext cx="2133600" cy="2209800"/>
          </a:xfrm>
        </p:spPr>
        <p:txBody>
          <a:bodyPr/>
          <a:lstStyle/>
          <a:p>
            <a:endParaRPr lang="en-US" sz="2000" dirty="0" smtClean="0">
              <a:latin typeface="Arial" charset="0"/>
            </a:endParaRPr>
          </a:p>
          <a:p>
            <a:endParaRPr lang="en-US" sz="2000" dirty="0">
              <a:latin typeface="Arial" charset="0"/>
            </a:endParaRPr>
          </a:p>
          <a:p>
            <a:r>
              <a:rPr lang="en-US" sz="2000" dirty="0" smtClean="0">
                <a:latin typeface="Arial" charset="0"/>
              </a:rPr>
              <a:t>February</a:t>
            </a:r>
            <a:r>
              <a:rPr lang="en-US" sz="2000" baseline="0" dirty="0" smtClean="0">
                <a:latin typeface="Arial" charset="0"/>
              </a:rPr>
              <a:t> </a:t>
            </a:r>
            <a:r>
              <a:rPr lang="en-US" sz="1400" baseline="0" dirty="0" smtClean="0">
                <a:latin typeface="Arial" charset="0"/>
              </a:rPr>
              <a:t>24, 2014</a:t>
            </a:r>
            <a:endParaRPr lang="en-US" sz="2000" dirty="0" smtClean="0">
              <a:latin typeface="Arial" charset="0"/>
            </a:endParaRPr>
          </a:p>
          <a:p>
            <a:endParaRPr lang="en-US" sz="2000" dirty="0" smtClean="0">
              <a:latin typeface="Arial" charset="0"/>
            </a:endParaRPr>
          </a:p>
          <a:p>
            <a:r>
              <a:rPr lang="en-US" sz="2000" dirty="0" smtClean="0">
                <a:latin typeface="Arial" charset="0"/>
              </a:rPr>
              <a:t>Thomas McGeough</a:t>
            </a:r>
            <a:endParaRPr lang="en-US" sz="2000" dirty="0">
              <a:latin typeface="Arial" charset="0"/>
            </a:endParaRPr>
          </a:p>
          <a:p>
            <a:r>
              <a:rPr lang="en-US" sz="2000" b="0" dirty="0" smtClean="0">
                <a:latin typeface="Arial" charset="0"/>
              </a:rPr>
              <a:t>Regional Sales </a:t>
            </a:r>
            <a:r>
              <a:rPr lang="en-US" sz="2000" b="0" dirty="0">
                <a:latin typeface="Arial" charset="0"/>
              </a:rPr>
              <a:t>Manager</a:t>
            </a:r>
          </a:p>
          <a:p>
            <a:endParaRPr lang="en-US" sz="2000" b="0" dirty="0">
              <a:latin typeface="Arial" charset="0"/>
            </a:endParaRPr>
          </a:p>
          <a:p>
            <a:endParaRPr lang="en-US" sz="1400" b="0" dirty="0" smtClean="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14 Subject Area Nodes</a:t>
            </a:r>
            <a:endParaRPr lang="en-US" dirty="0"/>
          </a:p>
        </p:txBody>
      </p:sp>
      <p:sp>
        <p:nvSpPr>
          <p:cNvPr id="3" name="Content Placeholder 2"/>
          <p:cNvSpPr>
            <a:spLocks noGrp="1"/>
          </p:cNvSpPr>
          <p:nvPr>
            <p:ph idx="1"/>
          </p:nvPr>
        </p:nvSpPr>
        <p:spPr/>
        <p:txBody>
          <a:bodyPr/>
          <a:lstStyle/>
          <a:p>
            <a:r>
              <a:rPr lang="sv-SE" sz="1800" dirty="0" smtClean="0"/>
              <a:t>Aged Care</a:t>
            </a:r>
          </a:p>
          <a:p>
            <a:r>
              <a:rPr lang="sv-SE" sz="1800" dirty="0" smtClean="0"/>
              <a:t>Burns Care</a:t>
            </a:r>
          </a:p>
          <a:p>
            <a:r>
              <a:rPr lang="sv-SE" sz="1800" dirty="0" smtClean="0"/>
              <a:t>Cancer Care</a:t>
            </a:r>
          </a:p>
          <a:p>
            <a:r>
              <a:rPr lang="sv-SE" sz="1800" dirty="0" smtClean="0"/>
              <a:t>Chronic Disease</a:t>
            </a:r>
          </a:p>
          <a:p>
            <a:r>
              <a:rPr lang="sv-SE" sz="1800" dirty="0" smtClean="0"/>
              <a:t>Diagnostic Imaging</a:t>
            </a:r>
          </a:p>
          <a:p>
            <a:r>
              <a:rPr lang="sv-SE" sz="1800" dirty="0" smtClean="0"/>
              <a:t>Emergeny and Trauma</a:t>
            </a:r>
          </a:p>
          <a:p>
            <a:r>
              <a:rPr lang="sv-SE" sz="1800" dirty="0" smtClean="0"/>
              <a:t>General Medicine</a:t>
            </a:r>
          </a:p>
          <a:p>
            <a:r>
              <a:rPr lang="sv-SE" sz="1800" dirty="0" smtClean="0"/>
              <a:t>Health Services Management (Policies)</a:t>
            </a:r>
          </a:p>
          <a:p>
            <a:r>
              <a:rPr lang="sv-SE" sz="1800" dirty="0" smtClean="0"/>
              <a:t>Infection Control</a:t>
            </a:r>
          </a:p>
          <a:p>
            <a:r>
              <a:rPr lang="sv-SE" sz="1800" dirty="0" smtClean="0"/>
              <a:t>Mental Health</a:t>
            </a:r>
          </a:p>
          <a:p>
            <a:r>
              <a:rPr lang="sv-SE" sz="1800" dirty="0" smtClean="0"/>
              <a:t>Midwifery Care</a:t>
            </a:r>
          </a:p>
          <a:p>
            <a:r>
              <a:rPr lang="sv-SE" sz="1800" dirty="0" smtClean="0"/>
              <a:t>Rehabilitation</a:t>
            </a:r>
          </a:p>
          <a:p>
            <a:r>
              <a:rPr lang="sv-SE" sz="1800" dirty="0" smtClean="0"/>
              <a:t>Surgical Services (peri-operative)</a:t>
            </a:r>
          </a:p>
          <a:p>
            <a:r>
              <a:rPr lang="sv-SE" sz="1800" dirty="0" smtClean="0"/>
              <a:t>Wound Healing and Management</a:t>
            </a:r>
            <a:endParaRPr lang="en-US" sz="1800" dirty="0"/>
          </a:p>
        </p:txBody>
      </p:sp>
    </p:spTree>
    <p:extLst>
      <p:ext uri="{BB962C8B-B14F-4D97-AF65-F5344CB8AC3E}">
        <p14:creationId xmlns:p14="http://schemas.microsoft.com/office/powerpoint/2010/main" xmlns="" val="2284548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Publication Types</a:t>
            </a:r>
            <a:endParaRPr lang="en-AU" dirty="0"/>
          </a:p>
        </p:txBody>
      </p:sp>
      <p:sp>
        <p:nvSpPr>
          <p:cNvPr id="3" name="Content Placeholder 2"/>
          <p:cNvSpPr>
            <a:spLocks noGrp="1"/>
          </p:cNvSpPr>
          <p:nvPr>
            <p:ph idx="1"/>
          </p:nvPr>
        </p:nvSpPr>
        <p:spPr/>
        <p:txBody>
          <a:bodyPr/>
          <a:lstStyle/>
          <a:p>
            <a:pPr lvl="0"/>
            <a:r>
              <a:rPr lang="en-GB" b="1" dirty="0" smtClean="0"/>
              <a:t>Evidence-Based </a:t>
            </a:r>
            <a:r>
              <a:rPr lang="en-GB" b="1" dirty="0"/>
              <a:t>Recommended Practices </a:t>
            </a:r>
            <a:endParaRPr lang="en-US" dirty="0"/>
          </a:p>
          <a:p>
            <a:pPr lvl="0"/>
            <a:r>
              <a:rPr lang="en-GB" b="1" dirty="0"/>
              <a:t>Evidence </a:t>
            </a:r>
            <a:r>
              <a:rPr lang="en-GB" b="1" dirty="0" smtClean="0"/>
              <a:t>Summaries</a:t>
            </a:r>
          </a:p>
          <a:p>
            <a:r>
              <a:rPr lang="en-GB" b="1" dirty="0"/>
              <a:t>Best Practice Information Sheets</a:t>
            </a:r>
            <a:r>
              <a:rPr lang="en-GB" dirty="0"/>
              <a:t>  </a:t>
            </a:r>
            <a:endParaRPr lang="en-US" dirty="0"/>
          </a:p>
          <a:p>
            <a:pPr lvl="0"/>
            <a:r>
              <a:rPr lang="en-GB" b="1" dirty="0" smtClean="0"/>
              <a:t>Systematic </a:t>
            </a:r>
            <a:r>
              <a:rPr lang="en-GB" b="1" dirty="0"/>
              <a:t>Reviews</a:t>
            </a:r>
            <a:r>
              <a:rPr lang="en-GB" dirty="0"/>
              <a:t> </a:t>
            </a:r>
            <a:endParaRPr lang="en-US" dirty="0"/>
          </a:p>
          <a:p>
            <a:r>
              <a:rPr lang="en-GB" b="1" dirty="0"/>
              <a:t>Consumer Information </a:t>
            </a:r>
            <a:r>
              <a:rPr lang="en-GB" b="1" dirty="0" smtClean="0"/>
              <a:t>Sheets</a:t>
            </a:r>
          </a:p>
          <a:p>
            <a:r>
              <a:rPr lang="en-GB" b="1" dirty="0"/>
              <a:t>Technical </a:t>
            </a:r>
            <a:r>
              <a:rPr lang="en-GB" b="1" dirty="0" smtClean="0"/>
              <a:t>Reports</a:t>
            </a:r>
          </a:p>
          <a:p>
            <a:r>
              <a:rPr lang="en-GB" b="1" dirty="0"/>
              <a:t>Systematic Protocols</a:t>
            </a:r>
            <a:endParaRPr lang="en-AU" dirty="0"/>
          </a:p>
        </p:txBody>
      </p:sp>
    </p:spTree>
    <p:extLst>
      <p:ext uri="{BB962C8B-B14F-4D97-AF65-F5344CB8AC3E}">
        <p14:creationId xmlns:p14="http://schemas.microsoft.com/office/powerpoint/2010/main" xmlns="" val="1099599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0"/>
            <a:ext cx="67056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6663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1159"/>
            <a:ext cx="9143999" cy="769441"/>
          </a:xfrm>
          <a:prstGeom prst="rect">
            <a:avLst/>
          </a:prstGeom>
          <a:noFill/>
        </p:spPr>
        <p:txBody>
          <a:bodyPr wrap="square" rtlCol="0">
            <a:spAutoFit/>
          </a:bodyPr>
          <a:lstStyle/>
          <a:p>
            <a:pPr algn="ctr"/>
            <a:r>
              <a:rPr lang="es-ES" sz="4400" dirty="0" smtClean="0"/>
              <a:t>JBI</a:t>
            </a:r>
            <a:endParaRPr lang="en-US" sz="4400" dirty="0"/>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345798"/>
            <a:ext cx="7877629" cy="1590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TextBox 18"/>
          <p:cNvSpPr txBox="1">
            <a:spLocks noChangeArrowheads="1"/>
          </p:cNvSpPr>
          <p:nvPr/>
        </p:nvSpPr>
        <p:spPr bwMode="auto">
          <a:xfrm>
            <a:off x="2743200" y="1535113"/>
            <a:ext cx="3429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0768A9"/>
                </a:solidFill>
                <a:latin typeface="Trebuchet MS" pitchFamily="34" charset="0"/>
                <a:ea typeface="ＭＳ Ｐゴシック" pitchFamily="34" charset="-128"/>
              </a:defRPr>
            </a:lvl1pPr>
            <a:lvl2pPr marL="742950" indent="-285750" eaLnBrk="0" hangingPunct="0">
              <a:defRPr sz="2400">
                <a:solidFill>
                  <a:srgbClr val="0768A9"/>
                </a:solidFill>
                <a:latin typeface="Trebuchet MS" pitchFamily="34" charset="0"/>
                <a:ea typeface="ＭＳ Ｐゴシック" pitchFamily="34" charset="-128"/>
              </a:defRPr>
            </a:lvl2pPr>
            <a:lvl3pPr marL="1143000" indent="-228600" eaLnBrk="0" hangingPunct="0">
              <a:defRPr sz="2400">
                <a:solidFill>
                  <a:srgbClr val="0768A9"/>
                </a:solidFill>
                <a:latin typeface="Trebuchet MS" pitchFamily="34" charset="0"/>
                <a:ea typeface="ＭＳ Ｐゴシック" pitchFamily="34" charset="-128"/>
              </a:defRPr>
            </a:lvl3pPr>
            <a:lvl4pPr marL="1600200" indent="-228600" eaLnBrk="0" hangingPunct="0">
              <a:defRPr sz="2400">
                <a:solidFill>
                  <a:srgbClr val="0768A9"/>
                </a:solidFill>
                <a:latin typeface="Trebuchet MS" pitchFamily="34" charset="0"/>
                <a:ea typeface="ＭＳ Ｐゴシック" pitchFamily="34" charset="-128"/>
              </a:defRPr>
            </a:lvl4pPr>
            <a:lvl5pPr marL="2057400" indent="-228600" eaLnBrk="0" hangingPunct="0">
              <a:defRPr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sz="2400">
                <a:solidFill>
                  <a:srgbClr val="0768A9"/>
                </a:solidFill>
                <a:latin typeface="Trebuchet MS" pitchFamily="34" charset="0"/>
                <a:ea typeface="ＭＳ Ｐゴシック" pitchFamily="34" charset="-128"/>
              </a:defRPr>
            </a:lvl9pPr>
          </a:lstStyle>
          <a:p>
            <a:pPr eaLnBrk="1" hangingPunct="1"/>
            <a:r>
              <a:rPr lang="es-ES" sz="1800" dirty="0"/>
              <a:t>palliative care</a:t>
            </a: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600" y="2337790"/>
            <a:ext cx="302490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1544" y="2419350"/>
            <a:ext cx="2827056" cy="3829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00" y="197096"/>
            <a:ext cx="7644463" cy="6354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92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000"/>
                                        <p:tgtEl>
                                          <p:spTgt spid="3077"/>
                                        </p:tgtEl>
                                      </p:cBhvr>
                                    </p:animEffect>
                                    <p:anim calcmode="lin" valueType="num">
                                      <p:cBhvr>
                                        <p:cTn id="8" dur="1000" fill="hold"/>
                                        <p:tgtEl>
                                          <p:spTgt spid="3077"/>
                                        </p:tgtEl>
                                        <p:attrNameLst>
                                          <p:attrName>ppt_x</p:attrName>
                                        </p:attrNameLst>
                                      </p:cBhvr>
                                      <p:tavLst>
                                        <p:tav tm="0">
                                          <p:val>
                                            <p:strVal val="#ppt_x"/>
                                          </p:val>
                                        </p:tav>
                                        <p:tav tm="100000">
                                          <p:val>
                                            <p:strVal val="#ppt_x"/>
                                          </p:val>
                                        </p:tav>
                                      </p:tavLst>
                                    </p:anim>
                                    <p:anim calcmode="lin" valueType="num">
                                      <p:cBhvr>
                                        <p:cTn id="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4"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1000"/>
                                        <p:tgtEl>
                                          <p:spTgt spid="3079"/>
                                        </p:tgtEl>
                                      </p:cBhvr>
                                    </p:animEffect>
                                    <p:anim calcmode="lin" valueType="num">
                                      <p:cBhvr>
                                        <p:cTn id="29" dur="1000" fill="hold"/>
                                        <p:tgtEl>
                                          <p:spTgt spid="3079"/>
                                        </p:tgtEl>
                                        <p:attrNameLst>
                                          <p:attrName>ppt_x</p:attrName>
                                        </p:attrNameLst>
                                      </p:cBhvr>
                                      <p:tavLst>
                                        <p:tav tm="0">
                                          <p:val>
                                            <p:strVal val="#ppt_x"/>
                                          </p:val>
                                        </p:tav>
                                        <p:tav tm="100000">
                                          <p:val>
                                            <p:strVal val="#ppt_x"/>
                                          </p:val>
                                        </p:tav>
                                      </p:tavLst>
                                    </p:anim>
                                    <p:anim calcmode="lin" valueType="num">
                                      <p:cBhvr>
                                        <p:cTn id="30"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 calcmode="lin" valueType="num">
                                      <p:cBhvr>
                                        <p:cTn id="35" dur="500" fill="hold"/>
                                        <p:tgtEl>
                                          <p:spTgt spid="3080"/>
                                        </p:tgtEl>
                                        <p:attrNameLst>
                                          <p:attrName>ppt_w</p:attrName>
                                        </p:attrNameLst>
                                      </p:cBhvr>
                                      <p:tavLst>
                                        <p:tav tm="0">
                                          <p:val>
                                            <p:fltVal val="0"/>
                                          </p:val>
                                        </p:tav>
                                        <p:tav tm="100000">
                                          <p:val>
                                            <p:strVal val="#ppt_w"/>
                                          </p:val>
                                        </p:tav>
                                      </p:tavLst>
                                    </p:anim>
                                    <p:anim calcmode="lin" valueType="num">
                                      <p:cBhvr>
                                        <p:cTn id="36" dur="500" fill="hold"/>
                                        <p:tgtEl>
                                          <p:spTgt spid="3080"/>
                                        </p:tgtEl>
                                        <p:attrNameLst>
                                          <p:attrName>ppt_h</p:attrName>
                                        </p:attrNameLst>
                                      </p:cBhvr>
                                      <p:tavLst>
                                        <p:tav tm="0">
                                          <p:val>
                                            <p:fltVal val="0"/>
                                          </p:val>
                                        </p:tav>
                                        <p:tav tm="100000">
                                          <p:val>
                                            <p:strVal val="#ppt_h"/>
                                          </p:val>
                                        </p:tav>
                                      </p:tavLst>
                                    </p:anim>
                                    <p:animEffect transition="in" filter="fade">
                                      <p:cBhvr>
                                        <p:cTn id="3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2399"/>
            <a:ext cx="6248400" cy="601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6931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Tools</a:t>
            </a:r>
            <a:endParaRPr lang="en-US" dirty="0"/>
          </a:p>
        </p:txBody>
      </p:sp>
      <p:pic>
        <p:nvPicPr>
          <p:cNvPr id="4" name="Content Placeholder 3" descr="cid:image004.jpg@01CD7FA5.EB013A30"/>
          <p:cNvPicPr>
            <a:picLocks noGrp="1"/>
          </p:cNvPicPr>
          <p:nvPr>
            <p:ph idx="1"/>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2987824" y="1412776"/>
            <a:ext cx="5976664" cy="4104456"/>
          </a:xfrm>
          <a:prstGeom prst="rect">
            <a:avLst/>
          </a:prstGeom>
          <a:noFill/>
          <a:ln>
            <a:noFill/>
          </a:ln>
        </p:spPr>
      </p:pic>
      <p:pic>
        <p:nvPicPr>
          <p:cNvPr id="5" name="Picture 4"/>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592" y="1498121"/>
            <a:ext cx="2324113" cy="3659072"/>
          </a:xfrm>
          <a:prstGeom prst="rect">
            <a:avLst/>
          </a:prstGeom>
          <a:noFill/>
          <a:ln>
            <a:noFill/>
          </a:ln>
          <a:effectLst/>
          <a:extLst/>
        </p:spPr>
      </p:pic>
      <p:sp>
        <p:nvSpPr>
          <p:cNvPr id="3" name="TextBox 2"/>
          <p:cNvSpPr txBox="1"/>
          <p:nvPr/>
        </p:nvSpPr>
        <p:spPr>
          <a:xfrm>
            <a:off x="539552" y="5517232"/>
            <a:ext cx="7920880" cy="707886"/>
          </a:xfrm>
          <a:prstGeom prst="rect">
            <a:avLst/>
          </a:prstGeom>
          <a:noFill/>
        </p:spPr>
        <p:txBody>
          <a:bodyPr wrap="square" rtlCol="0">
            <a:spAutoFit/>
          </a:bodyPr>
          <a:lstStyle/>
          <a:p>
            <a:pPr fontAlgn="auto">
              <a:spcBef>
                <a:spcPts val="0"/>
              </a:spcBef>
              <a:spcAft>
                <a:spcPts val="0"/>
              </a:spcAft>
            </a:pPr>
            <a:r>
              <a:rPr lang="en-US" sz="2000" dirty="0" smtClean="0">
                <a:latin typeface="Trebuchet MS"/>
                <a:cs typeface="+mn-cs"/>
              </a:rPr>
              <a:t>Tools live on JBI site</a:t>
            </a:r>
            <a:br>
              <a:rPr lang="en-US" sz="2000" dirty="0" smtClean="0">
                <a:latin typeface="Trebuchet MS"/>
                <a:cs typeface="+mn-cs"/>
              </a:rPr>
            </a:br>
            <a:r>
              <a:rPr lang="en-US" sz="2000" dirty="0" smtClean="0">
                <a:latin typeface="Trebuchet MS"/>
                <a:cs typeface="+mn-cs"/>
              </a:rPr>
              <a:t>Users will need to authenticate with Personal Account</a:t>
            </a:r>
            <a:endParaRPr lang="en-US" sz="2000" dirty="0">
              <a:latin typeface="Trebuchet MS"/>
              <a:cs typeface="+mn-cs"/>
            </a:endParaRPr>
          </a:p>
        </p:txBody>
      </p:sp>
    </p:spTree>
    <p:extLst>
      <p:ext uri="{BB962C8B-B14F-4D97-AF65-F5344CB8AC3E}">
        <p14:creationId xmlns:p14="http://schemas.microsoft.com/office/powerpoint/2010/main" xmlns="" val="3110618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JBI’s </a:t>
            </a:r>
            <a:r>
              <a:rPr lang="en-US" dirty="0" smtClean="0"/>
              <a:t>Evidence-based Practice </a:t>
            </a:r>
            <a:r>
              <a:rPr lang="en-US" dirty="0"/>
              <a:t>Methodology</a:t>
            </a:r>
          </a:p>
        </p:txBody>
      </p:sp>
      <p:sp>
        <p:nvSpPr>
          <p:cNvPr id="4" name="Block Arc 3"/>
          <p:cNvSpPr/>
          <p:nvPr/>
        </p:nvSpPr>
        <p:spPr>
          <a:xfrm>
            <a:off x="2695761" y="1859234"/>
            <a:ext cx="3752477" cy="3752477"/>
          </a:xfrm>
          <a:prstGeom prst="blockArc">
            <a:avLst>
              <a:gd name="adj1" fmla="val 10800000"/>
              <a:gd name="adj2" fmla="val 16200000"/>
              <a:gd name="adj3" fmla="val 4635"/>
            </a:avLst>
          </a:pr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Block Arc 4"/>
          <p:cNvSpPr/>
          <p:nvPr/>
        </p:nvSpPr>
        <p:spPr>
          <a:xfrm>
            <a:off x="2695761" y="1859234"/>
            <a:ext cx="3752477" cy="3752477"/>
          </a:xfrm>
          <a:prstGeom prst="blockArc">
            <a:avLst>
              <a:gd name="adj1" fmla="val 5400000"/>
              <a:gd name="adj2" fmla="val 10800000"/>
              <a:gd name="adj3" fmla="val 4635"/>
            </a:avLst>
          </a:pr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Block Arc 5"/>
          <p:cNvSpPr/>
          <p:nvPr/>
        </p:nvSpPr>
        <p:spPr>
          <a:xfrm>
            <a:off x="2695761" y="1859234"/>
            <a:ext cx="3752477" cy="3752477"/>
          </a:xfrm>
          <a:prstGeom prst="blockArc">
            <a:avLst>
              <a:gd name="adj1" fmla="val 0"/>
              <a:gd name="adj2" fmla="val 5400000"/>
              <a:gd name="adj3" fmla="val 4635"/>
            </a:avLst>
          </a:pr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Block Arc 6"/>
          <p:cNvSpPr/>
          <p:nvPr/>
        </p:nvSpPr>
        <p:spPr>
          <a:xfrm>
            <a:off x="2695761" y="1859234"/>
            <a:ext cx="3752477" cy="3752477"/>
          </a:xfrm>
          <a:prstGeom prst="blockArc">
            <a:avLst>
              <a:gd name="adj1" fmla="val 16200000"/>
              <a:gd name="adj2" fmla="val 0"/>
              <a:gd name="adj3" fmla="val 4635"/>
            </a:avLst>
          </a:prstGeom>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8" name="Group 7"/>
          <p:cNvGrpSpPr/>
          <p:nvPr/>
        </p:nvGrpSpPr>
        <p:grpSpPr>
          <a:xfrm>
            <a:off x="3709178" y="2872651"/>
            <a:ext cx="1725643" cy="1725643"/>
            <a:chOff x="3190065" y="1575578"/>
            <a:chExt cx="1725643" cy="1725643"/>
          </a:xfrm>
          <a:scene3d>
            <a:camera prst="orthographicFront"/>
            <a:lightRig rig="threePt" dir="t"/>
          </a:scene3d>
        </p:grpSpPr>
        <p:sp>
          <p:nvSpPr>
            <p:cNvPr id="21" name="Oval 20"/>
            <p:cNvSpPr/>
            <p:nvPr/>
          </p:nvSpPr>
          <p:spPr>
            <a:xfrm>
              <a:off x="3190065" y="1575578"/>
              <a:ext cx="1725643" cy="1725643"/>
            </a:xfrm>
            <a:prstGeom prst="ellipse">
              <a:avLst/>
            </a:prstGeom>
            <a:solidFill>
              <a:srgbClr val="FFFF0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Oval 8"/>
            <p:cNvSpPr/>
            <p:nvPr/>
          </p:nvSpPr>
          <p:spPr>
            <a:xfrm>
              <a:off x="3442780" y="1828293"/>
              <a:ext cx="1220213" cy="12202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Improve Health</a:t>
              </a:r>
              <a:endParaRPr lang="en-US" sz="2300" b="1" kern="1200" dirty="0">
                <a:solidFill>
                  <a:srgbClr val="002060"/>
                </a:solidFill>
              </a:endParaRPr>
            </a:p>
          </p:txBody>
        </p:sp>
      </p:grpSp>
      <p:grpSp>
        <p:nvGrpSpPr>
          <p:cNvPr id="9" name="Group 8"/>
          <p:cNvGrpSpPr/>
          <p:nvPr/>
        </p:nvGrpSpPr>
        <p:grpSpPr>
          <a:xfrm>
            <a:off x="3968025" y="1298745"/>
            <a:ext cx="1207950" cy="1207950"/>
            <a:chOff x="3448912" y="1672"/>
            <a:chExt cx="1207950" cy="1207950"/>
          </a:xfrm>
          <a:scene3d>
            <a:camera prst="orthographicFront"/>
            <a:lightRig rig="threePt" dir="t"/>
          </a:scene3d>
        </p:grpSpPr>
        <p:sp>
          <p:nvSpPr>
            <p:cNvPr id="19" name="Oval 18"/>
            <p:cNvSpPr/>
            <p:nvPr/>
          </p:nvSpPr>
          <p:spPr>
            <a:xfrm>
              <a:off x="3448912" y="1672"/>
              <a:ext cx="1207950" cy="1207950"/>
            </a:xfrm>
            <a:prstGeom prst="ellipse">
              <a:avLst/>
            </a:prstGeom>
            <a:solidFill>
              <a:srgbClr val="7030A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Oval 10"/>
            <p:cNvSpPr/>
            <p:nvPr/>
          </p:nvSpPr>
          <p:spPr>
            <a:xfrm>
              <a:off x="3625812" y="178572"/>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Search: Find the research/ evidence</a:t>
              </a:r>
              <a:endParaRPr lang="en-US" sz="1200" b="1" kern="1200" dirty="0"/>
            </a:p>
          </p:txBody>
        </p:sp>
      </p:grpSp>
      <p:grpSp>
        <p:nvGrpSpPr>
          <p:cNvPr id="10" name="Group 9"/>
          <p:cNvGrpSpPr/>
          <p:nvPr/>
        </p:nvGrpSpPr>
        <p:grpSpPr>
          <a:xfrm>
            <a:off x="5800777" y="3131497"/>
            <a:ext cx="1207950" cy="1207950"/>
            <a:chOff x="5281664" y="1834424"/>
            <a:chExt cx="1207950" cy="1207950"/>
          </a:xfrm>
          <a:scene3d>
            <a:camera prst="orthographicFront"/>
            <a:lightRig rig="threePt" dir="t"/>
          </a:scene3d>
        </p:grpSpPr>
        <p:sp>
          <p:nvSpPr>
            <p:cNvPr id="17" name="Oval 16"/>
            <p:cNvSpPr/>
            <p:nvPr/>
          </p:nvSpPr>
          <p:spPr>
            <a:xfrm>
              <a:off x="5281664" y="1834424"/>
              <a:ext cx="1207950" cy="1207950"/>
            </a:xfrm>
            <a:prstGeom prst="ellipse">
              <a:avLst/>
            </a:prstGeom>
            <a:solidFill>
              <a:srgbClr val="00B05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12"/>
            <p:cNvSpPr/>
            <p:nvPr/>
          </p:nvSpPr>
          <p:spPr>
            <a:xfrm>
              <a:off x="5458564" y="2011324"/>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Appraise the evidence</a:t>
              </a:r>
              <a:endParaRPr lang="en-US" sz="1200" b="1" kern="1200" dirty="0"/>
            </a:p>
          </p:txBody>
        </p:sp>
      </p:grpSp>
      <p:grpSp>
        <p:nvGrpSpPr>
          <p:cNvPr id="11" name="Group 10"/>
          <p:cNvGrpSpPr/>
          <p:nvPr/>
        </p:nvGrpSpPr>
        <p:grpSpPr>
          <a:xfrm>
            <a:off x="3936493" y="4964250"/>
            <a:ext cx="1207950" cy="1207950"/>
            <a:chOff x="3448912" y="3667177"/>
            <a:chExt cx="1207950" cy="1207950"/>
          </a:xfrm>
          <a:scene3d>
            <a:camera prst="orthographicFront"/>
            <a:lightRig rig="threePt" dir="t"/>
          </a:scene3d>
        </p:grpSpPr>
        <p:sp>
          <p:nvSpPr>
            <p:cNvPr id="15" name="Oval 14"/>
            <p:cNvSpPr/>
            <p:nvPr/>
          </p:nvSpPr>
          <p:spPr>
            <a:xfrm>
              <a:off x="3448912" y="3667177"/>
              <a:ext cx="1207950" cy="1207950"/>
            </a:xfrm>
            <a:prstGeom prst="ellipse">
              <a:avLst/>
            </a:prstGeom>
            <a:solidFill>
              <a:srgbClr val="0070C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Oval 14"/>
            <p:cNvSpPr/>
            <p:nvPr/>
          </p:nvSpPr>
          <p:spPr>
            <a:xfrm>
              <a:off x="3625812" y="3844077"/>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Implement the evidence</a:t>
              </a:r>
              <a:endParaRPr lang="en-US" sz="1200" b="1" kern="1200" dirty="0"/>
            </a:p>
          </p:txBody>
        </p:sp>
      </p:grpSp>
      <p:grpSp>
        <p:nvGrpSpPr>
          <p:cNvPr id="12" name="Group 11"/>
          <p:cNvGrpSpPr/>
          <p:nvPr/>
        </p:nvGrpSpPr>
        <p:grpSpPr>
          <a:xfrm>
            <a:off x="2135272" y="3131497"/>
            <a:ext cx="1207950" cy="1207950"/>
            <a:chOff x="1616159" y="1834424"/>
            <a:chExt cx="1207950" cy="1207950"/>
          </a:xfrm>
          <a:scene3d>
            <a:camera prst="orthographicFront"/>
            <a:lightRig rig="threePt" dir="t"/>
          </a:scene3d>
        </p:grpSpPr>
        <p:sp>
          <p:nvSpPr>
            <p:cNvPr id="13" name="Oval 12"/>
            <p:cNvSpPr/>
            <p:nvPr/>
          </p:nvSpPr>
          <p:spPr>
            <a:xfrm>
              <a:off x="1616159" y="1834424"/>
              <a:ext cx="1207950" cy="1207950"/>
            </a:xfrm>
            <a:prstGeom prst="ellipse">
              <a:avLst/>
            </a:prstGeom>
            <a:solidFill>
              <a:srgbClr val="FF000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l 16"/>
            <p:cNvSpPr/>
            <p:nvPr/>
          </p:nvSpPr>
          <p:spPr>
            <a:xfrm>
              <a:off x="1793059" y="2011324"/>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Evaluate practice changes and patient outcomes</a:t>
              </a:r>
              <a:endParaRPr lang="en-US" sz="1200" b="1" kern="1200" dirty="0"/>
            </a:p>
          </p:txBody>
        </p:sp>
      </p:grpSp>
      <p:sp>
        <p:nvSpPr>
          <p:cNvPr id="23" name="TextBox 22"/>
          <p:cNvSpPr txBox="1"/>
          <p:nvPr/>
        </p:nvSpPr>
        <p:spPr>
          <a:xfrm>
            <a:off x="854365" y="1371600"/>
            <a:ext cx="1431635" cy="830997"/>
          </a:xfrm>
          <a:prstGeom prst="rect">
            <a:avLst/>
          </a:prstGeom>
          <a:noFill/>
        </p:spPr>
        <p:txBody>
          <a:bodyPr wrap="square" rtlCol="0">
            <a:spAutoFit/>
          </a:bodyPr>
          <a:lstStyle/>
          <a:p>
            <a:r>
              <a:rPr lang="en-US" sz="1600" dirty="0" smtClean="0">
                <a:latin typeface="+mj-lt"/>
              </a:rPr>
              <a:t>Develop the research question</a:t>
            </a:r>
            <a:endParaRPr lang="en-US" sz="1600" dirty="0">
              <a:latin typeface="+mj-lt"/>
            </a:endParaRPr>
          </a:p>
        </p:txBody>
      </p:sp>
      <p:sp>
        <p:nvSpPr>
          <p:cNvPr id="24" name="Right Arrow 23"/>
          <p:cNvSpPr/>
          <p:nvPr/>
        </p:nvSpPr>
        <p:spPr>
          <a:xfrm>
            <a:off x="2438400" y="1371600"/>
            <a:ext cx="1143000" cy="637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12094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JBI Tools</a:t>
            </a:r>
            <a:endParaRPr lang="en-US" dirty="0"/>
          </a:p>
        </p:txBody>
      </p:sp>
      <p:sp>
        <p:nvSpPr>
          <p:cNvPr id="3" name="Content Placeholder 2"/>
          <p:cNvSpPr>
            <a:spLocks noGrp="1"/>
          </p:cNvSpPr>
          <p:nvPr>
            <p:ph idx="1"/>
          </p:nvPr>
        </p:nvSpPr>
        <p:spPr>
          <a:xfrm>
            <a:off x="457200" y="1295400"/>
            <a:ext cx="8105775" cy="4495800"/>
          </a:xfrm>
        </p:spPr>
        <p:txBody>
          <a:bodyPr/>
          <a:lstStyle/>
          <a:p>
            <a:pPr lvl="1"/>
            <a:r>
              <a:rPr lang="en-AU" b="1" dirty="0" smtClean="0">
                <a:solidFill>
                  <a:srgbClr val="FF0000"/>
                </a:solidFill>
              </a:rPr>
              <a:t>Manual Builder </a:t>
            </a:r>
            <a:r>
              <a:rPr lang="en-AU" dirty="0" smtClean="0">
                <a:solidFill>
                  <a:srgbClr val="FF0000"/>
                </a:solidFill>
              </a:rPr>
              <a:t>-</a:t>
            </a:r>
            <a:r>
              <a:rPr lang="en-AU" dirty="0" smtClean="0"/>
              <a:t>  Assemble procedures manual using JBI EB resources </a:t>
            </a:r>
            <a:endParaRPr lang="en-AU" b="1" dirty="0" smtClean="0"/>
          </a:p>
          <a:p>
            <a:pPr lvl="1"/>
            <a:r>
              <a:rPr lang="en-AU" b="1" dirty="0" smtClean="0">
                <a:solidFill>
                  <a:srgbClr val="FF0000"/>
                </a:solidFill>
              </a:rPr>
              <a:t>Consumer Pamphlet Builder</a:t>
            </a:r>
            <a:r>
              <a:rPr lang="en-AU" dirty="0" smtClean="0">
                <a:solidFill>
                  <a:srgbClr val="FF0000"/>
                </a:solidFill>
              </a:rPr>
              <a:t> </a:t>
            </a:r>
            <a:r>
              <a:rPr lang="en-AU" dirty="0" smtClean="0"/>
              <a:t>- Assemble patient information using JBI EB resources</a:t>
            </a:r>
            <a:endParaRPr lang="en-US" sz="2800" dirty="0" smtClean="0"/>
          </a:p>
          <a:p>
            <a:pPr lvl="1"/>
            <a:r>
              <a:rPr lang="en-AU" b="1" dirty="0" smtClean="0">
                <a:solidFill>
                  <a:srgbClr val="FF0000"/>
                </a:solidFill>
              </a:rPr>
              <a:t>CAN-IMPLEMENT</a:t>
            </a:r>
            <a:r>
              <a:rPr lang="en-AU" dirty="0" smtClean="0">
                <a:solidFill>
                  <a:srgbClr val="FF0000"/>
                </a:solidFill>
              </a:rPr>
              <a:t> </a:t>
            </a:r>
            <a:r>
              <a:rPr lang="en-AU" dirty="0" smtClean="0"/>
              <a:t>- Evidence implementation for the care manager</a:t>
            </a:r>
            <a:endParaRPr lang="en-US" sz="2800" dirty="0" smtClean="0"/>
          </a:p>
          <a:p>
            <a:endParaRPr lang="en-US" dirty="0" smtClean="0"/>
          </a:p>
          <a:p>
            <a:endParaRPr lang="en-US" dirty="0"/>
          </a:p>
        </p:txBody>
      </p:sp>
    </p:spTree>
    <p:extLst>
      <p:ext uri="{BB962C8B-B14F-4D97-AF65-F5344CB8AC3E}">
        <p14:creationId xmlns:p14="http://schemas.microsoft.com/office/powerpoint/2010/main" xmlns="" val="3653044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b="1" dirty="0" smtClean="0"/>
              <a:t>JBI Tools </a:t>
            </a:r>
            <a:r>
              <a:rPr lang="en-US" sz="3200" dirty="0" smtClean="0"/>
              <a:t/>
            </a:r>
            <a:br>
              <a:rPr lang="en-US" sz="3200" dirty="0" smtClean="0"/>
            </a:br>
            <a:endParaRPr lang="en-US" dirty="0"/>
          </a:p>
        </p:txBody>
      </p:sp>
      <p:sp>
        <p:nvSpPr>
          <p:cNvPr id="3" name="Content Placeholder 2"/>
          <p:cNvSpPr>
            <a:spLocks noGrp="1"/>
          </p:cNvSpPr>
          <p:nvPr>
            <p:ph idx="1"/>
          </p:nvPr>
        </p:nvSpPr>
        <p:spPr/>
        <p:txBody>
          <a:bodyPr/>
          <a:lstStyle/>
          <a:p>
            <a:pPr lvl="1"/>
            <a:r>
              <a:rPr lang="en-AU" b="1" dirty="0" smtClean="0">
                <a:solidFill>
                  <a:srgbClr val="FF0000"/>
                </a:solidFill>
              </a:rPr>
              <a:t>RAPid (Rapid Appraisal Protocol Internet Database) </a:t>
            </a:r>
            <a:r>
              <a:rPr lang="en-AU" dirty="0" smtClean="0"/>
              <a:t>-  </a:t>
            </a:r>
            <a:r>
              <a:rPr lang="en-AU" b="1" dirty="0" smtClean="0"/>
              <a:t>Critical appraisal</a:t>
            </a:r>
            <a:r>
              <a:rPr lang="en-AU" dirty="0" smtClean="0"/>
              <a:t> of evidence for the researcher.  If they they need process tools, need teaching tools for evaluating quality of an article -</a:t>
            </a:r>
            <a:endParaRPr lang="en-US" sz="2800" dirty="0" smtClean="0"/>
          </a:p>
          <a:p>
            <a:pPr lvl="1"/>
            <a:r>
              <a:rPr lang="en-AU" dirty="0" smtClean="0"/>
              <a:t> </a:t>
            </a:r>
            <a:endParaRPr lang="en-US" sz="2800" dirty="0" smtClean="0"/>
          </a:p>
          <a:p>
            <a:pPr lvl="1"/>
            <a:r>
              <a:rPr lang="en-AU" b="1" dirty="0" smtClean="0">
                <a:solidFill>
                  <a:srgbClr val="FF0000"/>
                </a:solidFill>
              </a:rPr>
              <a:t>JBI Journal Club</a:t>
            </a:r>
            <a:r>
              <a:rPr lang="en-AU" dirty="0" smtClean="0">
                <a:solidFill>
                  <a:srgbClr val="FF0000"/>
                </a:solidFill>
              </a:rPr>
              <a:t> </a:t>
            </a:r>
            <a:r>
              <a:rPr lang="en-AU" dirty="0" smtClean="0"/>
              <a:t>- Develop critical appraisal skills</a:t>
            </a:r>
            <a:endParaRPr lang="en-US" sz="2800" dirty="0" smtClean="0"/>
          </a:p>
          <a:p>
            <a:pPr lvl="1"/>
            <a:r>
              <a:rPr lang="en-AU" dirty="0" smtClean="0"/>
              <a:t> </a:t>
            </a:r>
            <a:endParaRPr lang="en-US" sz="2800" dirty="0" smtClean="0"/>
          </a:p>
          <a:p>
            <a:pPr lvl="1"/>
            <a:r>
              <a:rPr lang="en-AU" b="1" dirty="0" smtClean="0">
                <a:solidFill>
                  <a:srgbClr val="FF0000"/>
                </a:solidFill>
              </a:rPr>
              <a:t>SUMARI</a:t>
            </a:r>
            <a:r>
              <a:rPr lang="en-AU" b="1" dirty="0" smtClean="0"/>
              <a:t> (System for the Unified Management of the Assessment and Review of Information)</a:t>
            </a:r>
            <a:r>
              <a:rPr lang="en-AU" dirty="0" smtClean="0"/>
              <a:t> - </a:t>
            </a:r>
            <a:r>
              <a:rPr lang="en-AU" b="1" dirty="0" smtClean="0"/>
              <a:t>Systematic Review</a:t>
            </a:r>
            <a:r>
              <a:rPr lang="en-AU" dirty="0" smtClean="0"/>
              <a:t> research and compilation for the researcher</a:t>
            </a:r>
            <a:endParaRPr lang="en-US" sz="2800" dirty="0" smtClean="0"/>
          </a:p>
          <a:p>
            <a:pPr lvl="1"/>
            <a:r>
              <a:rPr lang="en-AU" dirty="0" smtClean="0"/>
              <a:t> </a:t>
            </a:r>
            <a:endParaRPr lang="en-US" sz="2800" dirty="0" smtClean="0"/>
          </a:p>
          <a:p>
            <a:pPr lvl="1"/>
            <a:r>
              <a:rPr lang="en-AU" b="1" dirty="0" smtClean="0">
                <a:solidFill>
                  <a:srgbClr val="FF0000"/>
                </a:solidFill>
              </a:rPr>
              <a:t>TAP (Thematic Analysis Program</a:t>
            </a:r>
            <a:r>
              <a:rPr lang="en-AU" b="1" dirty="0" smtClean="0"/>
              <a:t>)</a:t>
            </a:r>
            <a:r>
              <a:rPr lang="en-AU" dirty="0" smtClean="0"/>
              <a:t> - Qualitative evidence analysis for the researcher</a:t>
            </a:r>
            <a:endParaRPr lang="en-US" sz="2800" dirty="0" smtClean="0"/>
          </a:p>
          <a:p>
            <a:pPr lvl="1"/>
            <a:r>
              <a:rPr lang="en-AU" dirty="0" smtClean="0"/>
              <a:t> </a:t>
            </a:r>
            <a:endParaRPr lang="en-US" sz="2800" dirty="0" smtClean="0"/>
          </a:p>
          <a:p>
            <a:endParaRPr lang="en-US" dirty="0"/>
          </a:p>
        </p:txBody>
      </p:sp>
      <p:sp>
        <p:nvSpPr>
          <p:cNvPr id="4" name="Oval 3"/>
          <p:cNvSpPr/>
          <p:nvPr/>
        </p:nvSpPr>
        <p:spPr>
          <a:xfrm>
            <a:off x="4114800" y="0"/>
            <a:ext cx="1207950" cy="1207950"/>
          </a:xfrm>
          <a:prstGeom prst="ellipse">
            <a:avLst/>
          </a:prstGeom>
          <a:solidFill>
            <a:srgbClr val="00B05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p:cNvSpPr/>
          <p:nvPr/>
        </p:nvSpPr>
        <p:spPr>
          <a:xfrm>
            <a:off x="5572125" y="0"/>
            <a:ext cx="1207950" cy="1207950"/>
          </a:xfrm>
          <a:prstGeom prst="ellipse">
            <a:avLst/>
          </a:prstGeom>
          <a:solidFill>
            <a:srgbClr val="0070C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xmlns="" val="2010979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JBI Tools</a:t>
            </a:r>
            <a:endParaRPr lang="en-US" dirty="0"/>
          </a:p>
        </p:txBody>
      </p:sp>
      <p:sp>
        <p:nvSpPr>
          <p:cNvPr id="3" name="Content Placeholder 2"/>
          <p:cNvSpPr>
            <a:spLocks noGrp="1"/>
          </p:cNvSpPr>
          <p:nvPr>
            <p:ph idx="1"/>
          </p:nvPr>
        </p:nvSpPr>
        <p:spPr/>
        <p:txBody>
          <a:bodyPr/>
          <a:lstStyle/>
          <a:p>
            <a:pPr lvl="1"/>
            <a:r>
              <a:rPr lang="en-AU" b="1" dirty="0" smtClean="0">
                <a:solidFill>
                  <a:srgbClr val="FF0000"/>
                </a:solidFill>
              </a:rPr>
              <a:t>PACES (Practical Application of Clinical Evidence System)</a:t>
            </a:r>
            <a:r>
              <a:rPr lang="en-AU" dirty="0" smtClean="0">
                <a:solidFill>
                  <a:srgbClr val="FF0000"/>
                </a:solidFill>
              </a:rPr>
              <a:t> </a:t>
            </a:r>
            <a:r>
              <a:rPr lang="en-AU" dirty="0" smtClean="0"/>
              <a:t>- On-line program to assist with clinical audit and practice change</a:t>
            </a:r>
            <a:endParaRPr lang="en-US" sz="2800" dirty="0" smtClean="0"/>
          </a:p>
          <a:p>
            <a:pPr lvl="1"/>
            <a:endParaRPr lang="en-US" sz="2800" dirty="0" smtClean="0"/>
          </a:p>
          <a:p>
            <a:pPr lvl="1"/>
            <a:r>
              <a:rPr lang="en-AU" b="1" dirty="0" smtClean="0">
                <a:solidFill>
                  <a:srgbClr val="FF0000"/>
                </a:solidFill>
              </a:rPr>
              <a:t>COOL (Client Outcomes On Line)</a:t>
            </a:r>
            <a:r>
              <a:rPr lang="en-AU" dirty="0" smtClean="0">
                <a:solidFill>
                  <a:srgbClr val="FF0000"/>
                </a:solidFill>
              </a:rPr>
              <a:t> </a:t>
            </a:r>
            <a:r>
              <a:rPr lang="en-AU" dirty="0" smtClean="0"/>
              <a:t>- On-line program to assist in gathering information about client outcomes (aged care specific)</a:t>
            </a:r>
          </a:p>
          <a:p>
            <a:pPr lvl="1"/>
            <a:endParaRPr lang="en-US" sz="2800" dirty="0" smtClean="0"/>
          </a:p>
          <a:p>
            <a:pPr lvl="1"/>
            <a:r>
              <a:rPr lang="en-AU" b="1" dirty="0" smtClean="0">
                <a:solidFill>
                  <a:srgbClr val="FF0000"/>
                </a:solidFill>
              </a:rPr>
              <a:t>POOL (Patient Outcomes On Line) </a:t>
            </a:r>
            <a:r>
              <a:rPr lang="en-AU" dirty="0" smtClean="0"/>
              <a:t>- On-line program to assist in gathering information about patient outcomes </a:t>
            </a:r>
            <a:r>
              <a:rPr lang="en-AU" b="1" dirty="0" smtClean="0"/>
              <a:t>–  </a:t>
            </a:r>
            <a:endParaRPr lang="en-US" sz="2800" dirty="0" smtClean="0"/>
          </a:p>
          <a:p>
            <a:pPr lvl="1"/>
            <a:r>
              <a:rPr lang="en-AU" b="1" dirty="0" smtClean="0"/>
              <a:t> </a:t>
            </a:r>
            <a:endParaRPr lang="en-US" sz="2800" dirty="0" smtClean="0"/>
          </a:p>
        </p:txBody>
      </p:sp>
      <p:sp>
        <p:nvSpPr>
          <p:cNvPr id="4" name="Oval 3"/>
          <p:cNvSpPr/>
          <p:nvPr/>
        </p:nvSpPr>
        <p:spPr>
          <a:xfrm>
            <a:off x="2819400" y="76200"/>
            <a:ext cx="1207950" cy="1207950"/>
          </a:xfrm>
          <a:prstGeom prst="ellipse">
            <a:avLst/>
          </a:prstGeom>
          <a:solidFill>
            <a:srgbClr val="FF000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xmlns="" val="199519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000066"/>
                </a:solidFill>
              </a:rPr>
              <a:t>Who are we? Ovid 101</a:t>
            </a:r>
          </a:p>
        </p:txBody>
      </p:sp>
      <p:sp>
        <p:nvSpPr>
          <p:cNvPr id="9219" name="Rectangle 3"/>
          <p:cNvSpPr>
            <a:spLocks noGrp="1" noChangeArrowheads="1"/>
          </p:cNvSpPr>
          <p:nvPr>
            <p:ph type="body" idx="1"/>
          </p:nvPr>
        </p:nvSpPr>
        <p:spPr>
          <a:xfrm>
            <a:off x="381000" y="1219200"/>
            <a:ext cx="8296275" cy="5168900"/>
          </a:xfrm>
        </p:spPr>
        <p:txBody>
          <a:bodyPr/>
          <a:lstStyle/>
          <a:p>
            <a:pPr eaLnBrk="1" hangingPunct="1"/>
            <a:r>
              <a:rPr lang="en-US" sz="1800" b="1" dirty="0" smtClean="0"/>
              <a:t>A global leader</a:t>
            </a:r>
            <a:r>
              <a:rPr lang="en-US" sz="1800" dirty="0" smtClean="0"/>
              <a:t> in providing electronic medical and health information solutions</a:t>
            </a:r>
          </a:p>
          <a:p>
            <a:pPr eaLnBrk="1" hangingPunct="1"/>
            <a:endParaRPr lang="en-US" sz="1800" dirty="0" smtClean="0"/>
          </a:p>
          <a:p>
            <a:pPr eaLnBrk="1" hangingPunct="1"/>
            <a:r>
              <a:rPr lang="en-US" sz="1800" dirty="0" smtClean="0"/>
              <a:t>In North America </a:t>
            </a:r>
            <a:r>
              <a:rPr lang="en-US" sz="1800" u="sng" dirty="0" smtClean="0"/>
              <a:t>All</a:t>
            </a:r>
            <a:r>
              <a:rPr lang="en-US" sz="1800" dirty="0" smtClean="0"/>
              <a:t> medical schools, </a:t>
            </a:r>
            <a:r>
              <a:rPr lang="en-US" sz="1800" u="sng" dirty="0" smtClean="0"/>
              <a:t>97%</a:t>
            </a:r>
            <a:r>
              <a:rPr lang="en-US" sz="1800" dirty="0" smtClean="0"/>
              <a:t> of teaching hospitals, 90% of hospitals with 200+ beds, Health Systems and </a:t>
            </a:r>
            <a:r>
              <a:rPr lang="en-US" sz="1800" dirty="0" smtClean="0">
                <a:solidFill>
                  <a:srgbClr val="FF0000"/>
                </a:solidFill>
              </a:rPr>
              <a:t>buying groups large and small use Ovid. </a:t>
            </a:r>
          </a:p>
          <a:p>
            <a:pPr eaLnBrk="1" hangingPunct="1">
              <a:buFontTx/>
              <a:buNone/>
            </a:pPr>
            <a:endParaRPr lang="en-GB" sz="1800" dirty="0" smtClean="0"/>
          </a:p>
          <a:p>
            <a:pPr eaLnBrk="1" hangingPunct="1"/>
            <a:r>
              <a:rPr lang="en-US" sz="1800" b="1" dirty="0" smtClean="0"/>
              <a:t>Ovid’s mission</a:t>
            </a:r>
            <a:r>
              <a:rPr lang="en-US" sz="1800" dirty="0" smtClean="0"/>
              <a:t> is to deliver information that helps our users make critical decisions every day to improve patient care, enhance ongoing research, and fuel new discoveries.  Recognizes </a:t>
            </a:r>
            <a:r>
              <a:rPr lang="en-US" sz="1800" dirty="0"/>
              <a:t>the importance of Libraries and the role they play in healthcare</a:t>
            </a:r>
            <a:r>
              <a:rPr lang="en-US" sz="1800" dirty="0" smtClean="0"/>
              <a:t>.</a:t>
            </a:r>
            <a:endParaRPr lang="en-US" sz="1800" dirty="0"/>
          </a:p>
          <a:p>
            <a:pPr eaLnBrk="1" hangingPunct="1"/>
            <a:endParaRPr lang="en-US" sz="1800" dirty="0" smtClean="0"/>
          </a:p>
          <a:p>
            <a:pPr eaLnBrk="1" hangingPunct="1"/>
            <a:r>
              <a:rPr lang="en-US" sz="1800" b="1" dirty="0" smtClean="0"/>
              <a:t>Ovid is used by</a:t>
            </a:r>
            <a:r>
              <a:rPr lang="en-US" sz="1800" dirty="0" smtClean="0"/>
              <a:t> information librarians, nurses, doctors, managers, researchers, clinicians, educators, and students</a:t>
            </a:r>
          </a:p>
          <a:p>
            <a:pPr eaLnBrk="1" hangingPunct="1">
              <a:buNone/>
            </a:pPr>
            <a:endParaRPr lang="en-GB" sz="1800" dirty="0" smtClean="0"/>
          </a:p>
          <a:p>
            <a:pPr eaLnBrk="1" hangingPunct="1"/>
            <a:r>
              <a:rPr lang="en-GB" sz="1800" dirty="0" smtClean="0"/>
              <a:t>Headquartered in New York, NY, Ovid has offices worldwide to support customers in over 90 countries</a:t>
            </a:r>
            <a:endParaRPr lang="en-US" sz="1800" dirty="0" smtClean="0"/>
          </a:p>
          <a:p>
            <a:pPr eaLnBrk="1" hangingPunct="1">
              <a:buFontTx/>
              <a:buNone/>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304800" y="304800"/>
            <a:ext cx="8509000" cy="519112"/>
          </a:xfrm>
        </p:spPr>
        <p:txBody>
          <a:bodyPr/>
          <a:lstStyle/>
          <a:p>
            <a:r>
              <a:rPr lang="en-US" sz="2800" dirty="0" smtClean="0"/>
              <a:t>JBI Evidence-Based Practice Methodology</a:t>
            </a:r>
          </a:p>
        </p:txBody>
      </p:sp>
      <p:pic>
        <p:nvPicPr>
          <p:cNvPr id="22531" name="Picture 2" descr="slide6b"/>
          <p:cNvPicPr>
            <a:picLocks noGrp="1" noChangeAspect="1" noChangeArrowheads="1"/>
          </p:cNvPicPr>
          <p:nvPr>
            <p:ph idx="1"/>
          </p:nvPr>
        </p:nvPicPr>
        <p:blipFill rotWithShape="1">
          <a:blip r:embed="rId2" cstate="print"/>
          <a:srcRect l="5400" r="12734"/>
          <a:stretch/>
        </p:blipFill>
        <p:spPr bwMode="auto">
          <a:xfrm>
            <a:off x="1905000" y="838200"/>
            <a:ext cx="4505197" cy="5257800"/>
          </a:xfrm>
        </p:spPr>
      </p:pic>
    </p:spTree>
    <p:extLst>
      <p:ext uri="{BB962C8B-B14F-4D97-AF65-F5344CB8AC3E}">
        <p14:creationId xmlns:p14="http://schemas.microsoft.com/office/powerpoint/2010/main" xmlns="" val="1626892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 Books for 2014</a:t>
            </a:r>
            <a:endParaRPr lang="en-US" dirty="0"/>
          </a:p>
        </p:txBody>
      </p:sp>
      <p:sp>
        <p:nvSpPr>
          <p:cNvPr id="3" name="Content Placeholder 2"/>
          <p:cNvSpPr>
            <a:spLocks noGrp="1"/>
          </p:cNvSpPr>
          <p:nvPr>
            <p:ph idx="1"/>
          </p:nvPr>
        </p:nvSpPr>
        <p:spPr/>
        <p:txBody>
          <a:bodyPr/>
          <a:lstStyle/>
          <a:p>
            <a:pPr lvl="1"/>
            <a:r>
              <a:rPr lang="en-US" dirty="0" smtClean="0">
                <a:solidFill>
                  <a:srgbClr val="FF0000"/>
                </a:solidFill>
              </a:rPr>
              <a:t>Choose from over 1000 LWW Books</a:t>
            </a:r>
          </a:p>
          <a:p>
            <a:pPr lvl="1"/>
            <a:r>
              <a:rPr lang="en-US" dirty="0" smtClean="0">
                <a:solidFill>
                  <a:srgbClr val="FF0000"/>
                </a:solidFill>
              </a:rPr>
              <a:t>Around 300 just from 2012-2014.</a:t>
            </a:r>
          </a:p>
          <a:p>
            <a:pPr lvl="1"/>
            <a:r>
              <a:rPr lang="en-US" dirty="0" smtClean="0">
                <a:solidFill>
                  <a:srgbClr val="FF0000"/>
                </a:solidFill>
              </a:rPr>
              <a:t>130 from 2013-204</a:t>
            </a:r>
          </a:p>
          <a:p>
            <a:pPr lvl="1"/>
            <a:r>
              <a:rPr lang="en-US" dirty="0" smtClean="0">
                <a:solidFill>
                  <a:srgbClr val="FF0000"/>
                </a:solidFill>
              </a:rPr>
              <a:t>40 from 2014</a:t>
            </a:r>
          </a:p>
          <a:p>
            <a:pPr lvl="1"/>
            <a:r>
              <a:rPr lang="en-US" dirty="0" smtClean="0">
                <a:solidFill>
                  <a:srgbClr val="FF0000"/>
                </a:solidFill>
              </a:rPr>
              <a:t>100% Customizable Collection.  Choose only the titles you want</a:t>
            </a:r>
          </a:p>
          <a:p>
            <a:pPr lvl="1"/>
            <a:r>
              <a:rPr lang="en-US" dirty="0" smtClean="0">
                <a:solidFill>
                  <a:srgbClr val="FF0000"/>
                </a:solidFill>
              </a:rPr>
              <a:t>One-Time Purchase.  You buy it, you own it.</a:t>
            </a:r>
          </a:p>
          <a:p>
            <a:pPr lvl="1"/>
            <a:r>
              <a:rPr lang="en-US" dirty="0" smtClean="0">
                <a:solidFill>
                  <a:srgbClr val="FF0000"/>
                </a:solidFill>
              </a:rPr>
              <a:t>Unlimited Usage</a:t>
            </a:r>
          </a:p>
          <a:p>
            <a:pPr lvl="1"/>
            <a:r>
              <a:rPr lang="en-US" dirty="0">
                <a:solidFill>
                  <a:srgbClr val="FF0000"/>
                </a:solidFill>
              </a:rPr>
              <a:t>Many titles Doodys </a:t>
            </a:r>
            <a:r>
              <a:rPr lang="en-US" dirty="0" smtClean="0">
                <a:solidFill>
                  <a:srgbClr val="FF0000"/>
                </a:solidFill>
              </a:rPr>
              <a:t>Rated</a:t>
            </a:r>
          </a:p>
          <a:p>
            <a:pPr lvl="1"/>
            <a:r>
              <a:rPr lang="en-US" dirty="0" smtClean="0">
                <a:solidFill>
                  <a:srgbClr val="FF0000"/>
                </a:solidFill>
              </a:rPr>
              <a:t>No group cooperation necessary</a:t>
            </a:r>
          </a:p>
          <a:p>
            <a:pPr lvl="1"/>
            <a:r>
              <a:rPr lang="en-US" dirty="0" smtClean="0">
                <a:solidFill>
                  <a:srgbClr val="FF0000"/>
                </a:solidFill>
              </a:rPr>
              <a:t>Volume Discounts up to 40% off!</a:t>
            </a:r>
          </a:p>
          <a:p>
            <a:pPr marL="344488" lvl="1" indent="0">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Premier Nursing Book Content on Ovid</a:t>
            </a:r>
            <a:endParaRPr lang="en-US" dirty="0"/>
          </a:p>
        </p:txBody>
      </p:sp>
      <p:sp>
        <p:nvSpPr>
          <p:cNvPr id="6" name="Content Placeholder 5"/>
          <p:cNvSpPr>
            <a:spLocks noGrp="1"/>
          </p:cNvSpPr>
          <p:nvPr>
            <p:ph idx="1"/>
          </p:nvPr>
        </p:nvSpPr>
        <p:spPr>
          <a:xfrm>
            <a:off x="381000" y="1143000"/>
            <a:ext cx="8001000" cy="5181600"/>
          </a:xfrm>
        </p:spPr>
        <p:txBody>
          <a:bodyPr>
            <a:normAutofit fontScale="40000" lnSpcReduction="20000"/>
          </a:bodyPr>
          <a:lstStyle/>
          <a:p>
            <a:pPr>
              <a:buNone/>
            </a:pPr>
            <a:endParaRPr lang="en-US" sz="3800" dirty="0" smtClean="0"/>
          </a:p>
          <a:p>
            <a:pPr>
              <a:buNone/>
            </a:pPr>
            <a:r>
              <a:rPr lang="en-US" sz="3800" dirty="0" smtClean="0"/>
              <a:t>American Nurses Association</a:t>
            </a:r>
          </a:p>
          <a:p>
            <a:pPr lvl="1"/>
            <a:r>
              <a:rPr lang="en-US" sz="2700" dirty="0" smtClean="0"/>
              <a:t>Largest, most influential nursing professional organization in US</a:t>
            </a:r>
          </a:p>
          <a:p>
            <a:pPr lvl="1"/>
            <a:r>
              <a:rPr lang="en-US" sz="2700" dirty="0" smtClean="0">
                <a:solidFill>
                  <a:srgbClr val="C00000"/>
                </a:solidFill>
              </a:rPr>
              <a:t>40 premium, professional reference </a:t>
            </a:r>
            <a:r>
              <a:rPr lang="en-US" sz="2700" dirty="0" smtClean="0"/>
              <a:t>covering: </a:t>
            </a:r>
          </a:p>
          <a:p>
            <a:pPr lvl="2"/>
            <a:r>
              <a:rPr lang="en-US" sz="2500" dirty="0" smtClean="0"/>
              <a:t>The Magnet® journey</a:t>
            </a:r>
          </a:p>
          <a:p>
            <a:pPr lvl="2"/>
            <a:r>
              <a:rPr lang="en-US" sz="2500" dirty="0" smtClean="0"/>
              <a:t>Nursing informatics</a:t>
            </a:r>
          </a:p>
          <a:p>
            <a:pPr lvl="2"/>
            <a:r>
              <a:rPr lang="en-US" sz="2500" dirty="0" smtClean="0"/>
              <a:t>Quality nursing care</a:t>
            </a:r>
          </a:p>
          <a:p>
            <a:pPr lvl="2"/>
            <a:r>
              <a:rPr lang="en-US" sz="2500" dirty="0" smtClean="0"/>
              <a:t>Healthcare ethics</a:t>
            </a:r>
          </a:p>
          <a:p>
            <a:pPr lvl="2"/>
            <a:r>
              <a:rPr lang="en-US" sz="2500" dirty="0" smtClean="0"/>
              <a:t>Professional development</a:t>
            </a:r>
          </a:p>
          <a:p>
            <a:endParaRPr lang="en-US" dirty="0" smtClean="0"/>
          </a:p>
          <a:p>
            <a:pPr>
              <a:buNone/>
            </a:pPr>
            <a:r>
              <a:rPr lang="en-US" sz="3800" dirty="0" smtClean="0"/>
              <a:t>LWW Book Recommendations:</a:t>
            </a:r>
          </a:p>
          <a:p>
            <a:pPr lvl="1"/>
            <a:r>
              <a:rPr lang="en-US" sz="2700" dirty="0" smtClean="0"/>
              <a:t>Lippincott Manual of Nursing Practice</a:t>
            </a:r>
          </a:p>
          <a:p>
            <a:pPr lvl="1"/>
            <a:r>
              <a:rPr lang="en-US" sz="2700" dirty="0" smtClean="0"/>
              <a:t>Lippincott's Nursing Procedures</a:t>
            </a:r>
          </a:p>
          <a:p>
            <a:pPr lvl="1"/>
            <a:r>
              <a:rPr lang="en-US" sz="2700" dirty="0" smtClean="0"/>
              <a:t>Lippincott's Nursing Drug Guide 2012</a:t>
            </a:r>
          </a:p>
          <a:p>
            <a:pPr lvl="1"/>
            <a:r>
              <a:rPr lang="en-US" sz="2700" dirty="0" smtClean="0"/>
              <a:t>Cardiac Nursing</a:t>
            </a:r>
          </a:p>
          <a:p>
            <a:pPr lvl="1"/>
            <a:r>
              <a:rPr lang="en-US" sz="2700" dirty="0" smtClean="0"/>
              <a:t>5-Minute Clinical Series</a:t>
            </a:r>
          </a:p>
          <a:p>
            <a:pPr lvl="1"/>
            <a:r>
              <a:rPr lang="en-US" sz="2700" dirty="0" smtClean="0"/>
              <a:t>And more…</a:t>
            </a:r>
          </a:p>
          <a:p>
            <a:endParaRPr lang="en-US" sz="2600" dirty="0" smtClean="0"/>
          </a:p>
          <a:p>
            <a:pPr>
              <a:buNone/>
            </a:pPr>
            <a:r>
              <a:rPr lang="en-US" sz="3800" dirty="0" smtClean="0"/>
              <a:t>Lippincott/JBI Synthesis Science in Healthcare Online Book Series</a:t>
            </a:r>
          </a:p>
          <a:p>
            <a:pPr lvl="1"/>
            <a:r>
              <a:rPr lang="en-US" sz="2700" dirty="0" smtClean="0"/>
              <a:t>Book 1: Translation Science and The JBI Model of Evidence-Based Healthcare</a:t>
            </a:r>
          </a:p>
          <a:p>
            <a:pPr lvl="1"/>
            <a:r>
              <a:rPr lang="en-US" sz="2700" dirty="0" smtClean="0"/>
              <a:t>Book 2: Synthesizing Qualitative Evidence</a:t>
            </a:r>
          </a:p>
          <a:p>
            <a:pPr lvl="1"/>
            <a:r>
              <a:rPr lang="en-US" sz="2700" dirty="0" smtClean="0"/>
              <a:t>Book 3: Synthesizing Evidence from Narrative, Text and Opinion</a:t>
            </a:r>
          </a:p>
          <a:p>
            <a:pPr lvl="1"/>
            <a:r>
              <a:rPr lang="en-US" sz="2700" dirty="0" smtClean="0"/>
              <a:t>Book 4: Synthesizing Quantitative Evidence</a:t>
            </a:r>
          </a:p>
          <a:p>
            <a:pPr lvl="1"/>
            <a:r>
              <a:rPr lang="en-US" sz="2700" dirty="0" smtClean="0"/>
              <a:t>Book 5: Synthesizing Evidence of Risk</a:t>
            </a:r>
          </a:p>
          <a:p>
            <a:pPr lvl="1"/>
            <a:r>
              <a:rPr lang="en-US" sz="2700" dirty="0" smtClean="0"/>
              <a:t>Book 6: Synthesizing Evidence of Diagnostic Accuracy</a:t>
            </a:r>
          </a:p>
          <a:p>
            <a:pPr lvl="1"/>
            <a:r>
              <a:rPr lang="en-US" sz="2700" dirty="0" smtClean="0"/>
              <a:t>Book 7: Synthesizing Economic Evidence</a:t>
            </a:r>
            <a:endParaRPr lang="en-US" sz="2700" dirty="0" smtClean="0">
              <a:solidFill>
                <a:srgbClr val="757575"/>
              </a:solidFill>
            </a:endParaRPr>
          </a:p>
        </p:txBody>
      </p:sp>
      <p:pic>
        <p:nvPicPr>
          <p:cNvPr id="10249"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842" y="1562100"/>
            <a:ext cx="1309333" cy="14478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73143" y="876300"/>
            <a:ext cx="1517322" cy="17145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cstate="print"/>
          <a:srcRect/>
          <a:stretch>
            <a:fillRect/>
          </a:stretch>
        </p:blipFill>
        <p:spPr bwMode="auto">
          <a:xfrm>
            <a:off x="7086600" y="2590800"/>
            <a:ext cx="1652587" cy="2052529"/>
          </a:xfrm>
          <a:prstGeom prst="rect">
            <a:avLst/>
          </a:prstGeom>
          <a:noFill/>
          <a:ln w="9525">
            <a:noFill/>
            <a:miter lim="800000"/>
            <a:headEnd/>
            <a:tailEnd/>
          </a:ln>
          <a:scene3d>
            <a:camera prst="orthographicFront"/>
            <a:lightRig rig="threePt" dir="t"/>
          </a:scene3d>
          <a:sp3d>
            <a:bevelT/>
          </a:sp3d>
        </p:spPr>
      </p:pic>
      <p:pic>
        <p:nvPicPr>
          <p:cNvPr id="7" name="Picture 6" descr="nursing drug guide book.jpg"/>
          <p:cNvPicPr>
            <a:picLocks noChangeAspect="1"/>
          </p:cNvPicPr>
          <p:nvPr/>
        </p:nvPicPr>
        <p:blipFill>
          <a:blip r:embed="rId6" cstate="print"/>
          <a:stretch>
            <a:fillRect/>
          </a:stretch>
        </p:blipFill>
        <p:spPr>
          <a:xfrm>
            <a:off x="3886200" y="1981200"/>
            <a:ext cx="1524000" cy="1524000"/>
          </a:xfrm>
          <a:prstGeom prst="rect">
            <a:avLst/>
          </a:prstGeom>
        </p:spPr>
      </p:pic>
      <p:pic>
        <p:nvPicPr>
          <p:cNvPr id="8" name="Picture 7" descr="Lippincott-Manual-of-Nursing-Practice-With-Access-Code-9780781798334.jpg"/>
          <p:cNvPicPr>
            <a:picLocks noChangeAspect="1"/>
          </p:cNvPicPr>
          <p:nvPr/>
        </p:nvPicPr>
        <p:blipFill>
          <a:blip r:embed="rId7" cstate="print"/>
          <a:stretch>
            <a:fillRect/>
          </a:stretch>
        </p:blipFill>
        <p:spPr>
          <a:xfrm>
            <a:off x="5638800" y="3009900"/>
            <a:ext cx="984504" cy="1219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clinical books from LWW…</a:t>
            </a:r>
            <a:endParaRPr lang="en-US" dirty="0"/>
          </a:p>
        </p:txBody>
      </p:sp>
      <p:sp>
        <p:nvSpPr>
          <p:cNvPr id="3" name="Content Placeholder 2"/>
          <p:cNvSpPr>
            <a:spLocks noGrp="1"/>
          </p:cNvSpPr>
          <p:nvPr>
            <p:ph idx="1"/>
          </p:nvPr>
        </p:nvSpPr>
        <p:spPr/>
        <p:txBody>
          <a:bodyPr/>
          <a:lstStyle/>
          <a:p>
            <a:r>
              <a:rPr lang="en-US" dirty="0" smtClean="0"/>
              <a:t>Bonica’s Management of Pain</a:t>
            </a:r>
          </a:p>
          <a:p>
            <a:r>
              <a:rPr lang="en-US" dirty="0" smtClean="0"/>
              <a:t>Devita’s Principles and Practice of Oncology</a:t>
            </a:r>
          </a:p>
          <a:p>
            <a:r>
              <a:rPr lang="en-US" dirty="0" smtClean="0"/>
              <a:t>Drugs in Pregnancy and Lactation</a:t>
            </a:r>
          </a:p>
          <a:p>
            <a:r>
              <a:rPr lang="en-US" dirty="0" smtClean="0"/>
              <a:t>Diseases of the Kidney and Urinary Tract</a:t>
            </a:r>
          </a:p>
          <a:p>
            <a:r>
              <a:rPr lang="en-US" dirty="0" smtClean="0"/>
              <a:t>Diseases of the Beast</a:t>
            </a:r>
          </a:p>
          <a:p>
            <a:r>
              <a:rPr lang="en-US" dirty="0" smtClean="0"/>
              <a:t>Schiff's Diseases of the Liver</a:t>
            </a:r>
          </a:p>
          <a:p>
            <a:r>
              <a:rPr lang="en-US" dirty="0" smtClean="0"/>
              <a:t>Fields Urology</a:t>
            </a:r>
          </a:p>
          <a:p>
            <a:r>
              <a:rPr lang="en-US" dirty="0" smtClean="0"/>
              <a:t>Joslin’s Diabetes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1724465"/>
            <a:ext cx="1414447" cy="17898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62800" y="28575"/>
            <a:ext cx="1753148" cy="24098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3000" y="3504759"/>
            <a:ext cx="1219200" cy="15811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35437" y="2619375"/>
            <a:ext cx="1242411" cy="161448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30537" y="3276600"/>
            <a:ext cx="1066800" cy="1524000"/>
          </a:xfrm>
          <a:prstGeom prst="rect">
            <a:avLst/>
          </a:prstGeom>
        </p:spPr>
      </p:pic>
    </p:spTree>
    <p:extLst>
      <p:ext uri="{BB962C8B-B14F-4D97-AF65-F5344CB8AC3E}">
        <p14:creationId xmlns:p14="http://schemas.microsoft.com/office/powerpoint/2010/main" xmlns="" val="146859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and Next Steps.</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For Me...</a:t>
            </a:r>
          </a:p>
          <a:p>
            <a:r>
              <a:rPr lang="en-US" dirty="0" smtClean="0"/>
              <a:t>Email all book documentation such as LWW title lists and pricing and discounting info and rules.  </a:t>
            </a:r>
          </a:p>
          <a:p>
            <a:r>
              <a:rPr lang="en-US" dirty="0" smtClean="0"/>
              <a:t>JBI follow up info including pricing.</a:t>
            </a:r>
          </a:p>
          <a:p>
            <a:r>
              <a:rPr lang="en-US" dirty="0" smtClean="0"/>
              <a:t>JBI Individual/Group call (Tues March 19, 11-11:45am) and/or demo?  </a:t>
            </a:r>
          </a:p>
          <a:p>
            <a:r>
              <a:rPr lang="en-US" dirty="0" smtClean="0"/>
              <a:t>Training for current JBI customers</a:t>
            </a:r>
          </a:p>
          <a:p>
            <a:pPr marL="0" indent="0">
              <a:buNone/>
            </a:pPr>
            <a:r>
              <a:rPr lang="en-US" b="1" dirty="0" smtClean="0">
                <a:solidFill>
                  <a:srgbClr val="FF0000"/>
                </a:solidFill>
              </a:rPr>
              <a:t>For You…</a:t>
            </a:r>
          </a:p>
          <a:p>
            <a:r>
              <a:rPr lang="en-US" dirty="0" smtClean="0"/>
              <a:t>Review Book list and place orders before the end of the year. </a:t>
            </a:r>
          </a:p>
          <a:p>
            <a:r>
              <a:rPr lang="en-US" dirty="0" smtClean="0"/>
              <a:t>Schedule demo or trial for JBI.  Choose package that is right for you.  </a:t>
            </a:r>
          </a:p>
          <a:p>
            <a:endParaRPr lang="en-US" dirty="0" smtClean="0"/>
          </a:p>
          <a:p>
            <a:endParaRPr lang="en-US" dirty="0"/>
          </a:p>
        </p:txBody>
      </p:sp>
    </p:spTree>
    <p:extLst>
      <p:ext uri="{BB962C8B-B14F-4D97-AF65-F5344CB8AC3E}">
        <p14:creationId xmlns:p14="http://schemas.microsoft.com/office/powerpoint/2010/main" xmlns="" val="2722322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2E32EE2-A6FA-4943-A921-A88A95D8C0BF}" type="slidenum">
              <a:rPr lang="en-US" smtClean="0"/>
              <a:pPr>
                <a:defRPr/>
              </a:pPr>
              <a:t>25</a:t>
            </a:fld>
            <a:endParaRPr lang="en-US" dirty="0"/>
          </a:p>
        </p:txBody>
      </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688" y="0"/>
            <a:ext cx="9988551"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4889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Joanna </a:t>
            </a:r>
            <a:r>
              <a:rPr lang="en-US" dirty="0"/>
              <a:t>Briggs Institute </a:t>
            </a:r>
            <a:r>
              <a:rPr lang="en-US" dirty="0" smtClean="0"/>
              <a:t>EBP Resources(JBI)</a:t>
            </a:r>
          </a:p>
          <a:p>
            <a:r>
              <a:rPr lang="en-US" dirty="0" smtClean="0"/>
              <a:t>Ovid/LWW Book Purchase Offer for 2014</a:t>
            </a:r>
          </a:p>
          <a:p>
            <a:r>
              <a:rPr lang="en-US" dirty="0" smtClean="0"/>
              <a:t>Odds &amp; Ends</a:t>
            </a:r>
          </a:p>
          <a:p>
            <a:pPr marL="0" indent="0">
              <a:buNone/>
            </a:pPr>
            <a:endParaRPr lang="en-US" dirty="0" smtClean="0"/>
          </a:p>
        </p:txBody>
      </p:sp>
    </p:spTree>
    <p:extLst>
      <p:ext uri="{BB962C8B-B14F-4D97-AF65-F5344CB8AC3E}">
        <p14:creationId xmlns:p14="http://schemas.microsoft.com/office/powerpoint/2010/main" xmlns="" val="326755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Global healthcare challenges today </a:t>
            </a:r>
            <a:endParaRPr lang="en-US" sz="2800" dirty="0"/>
          </a:p>
        </p:txBody>
      </p:sp>
      <p:sp>
        <p:nvSpPr>
          <p:cNvPr id="3" name="Content Placeholder 2"/>
          <p:cNvSpPr>
            <a:spLocks noGrp="1"/>
          </p:cNvSpPr>
          <p:nvPr>
            <p:ph idx="1"/>
          </p:nvPr>
        </p:nvSpPr>
        <p:spPr>
          <a:xfrm>
            <a:off x="457200" y="1371600"/>
            <a:ext cx="5105400" cy="4800600"/>
          </a:xfrm>
        </p:spPr>
        <p:txBody>
          <a:bodyPr/>
          <a:lstStyle/>
          <a:p>
            <a:r>
              <a:rPr lang="en-US" sz="1800" dirty="0" smtClean="0"/>
              <a:t>The biggest challenge faced by healthcare institutions today is providing</a:t>
            </a:r>
            <a:r>
              <a:rPr lang="en-US" sz="1800" dirty="0" smtClean="0">
                <a:solidFill>
                  <a:srgbClr val="C00000"/>
                </a:solidFill>
              </a:rPr>
              <a:t> </a:t>
            </a:r>
            <a:br>
              <a:rPr lang="en-US" sz="1800" dirty="0" smtClean="0">
                <a:solidFill>
                  <a:srgbClr val="C00000"/>
                </a:solidFill>
              </a:rPr>
            </a:br>
            <a:r>
              <a:rPr lang="en-US" sz="1800" dirty="0" smtClean="0">
                <a:solidFill>
                  <a:srgbClr val="C00000"/>
                </a:solidFill>
              </a:rPr>
              <a:t>evidence-based, cost-effective, </a:t>
            </a:r>
            <a:br>
              <a:rPr lang="en-US" sz="1800" dirty="0" smtClean="0">
                <a:solidFill>
                  <a:srgbClr val="C00000"/>
                </a:solidFill>
              </a:rPr>
            </a:br>
            <a:r>
              <a:rPr lang="en-US" sz="1800" dirty="0" smtClean="0">
                <a:solidFill>
                  <a:srgbClr val="C00000"/>
                </a:solidFill>
              </a:rPr>
              <a:t>quality care </a:t>
            </a:r>
            <a:r>
              <a:rPr lang="en-US" sz="1800" dirty="0" smtClean="0"/>
              <a:t>that will </a:t>
            </a:r>
            <a:r>
              <a:rPr lang="en-US" sz="1800" dirty="0" smtClean="0">
                <a:solidFill>
                  <a:srgbClr val="C00000"/>
                </a:solidFill>
              </a:rPr>
              <a:t>improve practice </a:t>
            </a:r>
            <a:br>
              <a:rPr lang="en-US" sz="1800" dirty="0" smtClean="0">
                <a:solidFill>
                  <a:srgbClr val="C00000"/>
                </a:solidFill>
              </a:rPr>
            </a:br>
            <a:r>
              <a:rPr lang="en-US" sz="1800" dirty="0" smtClean="0"/>
              <a:t>and</a:t>
            </a:r>
            <a:r>
              <a:rPr lang="en-US" sz="1800" dirty="0" smtClean="0">
                <a:solidFill>
                  <a:srgbClr val="C00000"/>
                </a:solidFill>
              </a:rPr>
              <a:t> improve patient outcomes and increase reimbursement  levels</a:t>
            </a:r>
            <a:endParaRPr lang="en-US" sz="1600" dirty="0"/>
          </a:p>
          <a:p>
            <a:r>
              <a:rPr lang="en-US" sz="1800" dirty="0" smtClean="0"/>
              <a:t>Only 20% of what healthcare providers do is based on evidence – 80% is not </a:t>
            </a:r>
            <a:endParaRPr lang="en-US" sz="1600" dirty="0" smtClean="0"/>
          </a:p>
          <a:p>
            <a:r>
              <a:rPr lang="en-US" sz="1800" dirty="0" smtClean="0"/>
              <a:t>Only 55% of time  patients get the evidence-based recommended course of treatment</a:t>
            </a:r>
            <a:endParaRPr lang="en-US" sz="1600" dirty="0" smtClean="0"/>
          </a:p>
          <a:p>
            <a:r>
              <a:rPr lang="en-US" sz="1800" dirty="0" smtClean="0"/>
              <a:t>It takes </a:t>
            </a:r>
            <a:r>
              <a:rPr lang="en-US" sz="1800" dirty="0" smtClean="0">
                <a:solidFill>
                  <a:srgbClr val="C00000"/>
                </a:solidFill>
              </a:rPr>
              <a:t>15 years </a:t>
            </a:r>
            <a:r>
              <a:rPr lang="en-US" sz="1800" dirty="0" smtClean="0"/>
              <a:t>to get evidence into practice</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200" y="1219200"/>
            <a:ext cx="2809875" cy="228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00" y="3657600"/>
            <a:ext cx="2809875" cy="2514600"/>
          </a:xfrm>
          <a:prstGeom prst="rect">
            <a:avLst/>
          </a:prstGeom>
        </p:spPr>
      </p:pic>
    </p:spTree>
    <p:extLst>
      <p:ext uri="{BB962C8B-B14F-4D97-AF65-F5344CB8AC3E}">
        <p14:creationId xmlns:p14="http://schemas.microsoft.com/office/powerpoint/2010/main" xmlns="" val="65099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76200"/>
            <a:ext cx="8641773" cy="914400"/>
          </a:xfrm>
        </p:spPr>
        <p:txBody>
          <a:bodyPr/>
          <a:lstStyle/>
          <a:p>
            <a:endParaRPr lang="en-US" sz="2800" dirty="0"/>
          </a:p>
        </p:txBody>
      </p:sp>
      <p:pic>
        <p:nvPicPr>
          <p:cNvPr id="5" name="Content Placeholder 3"/>
          <p:cNvPicPr>
            <a:picLocks noChangeAspect="1" noChangeArrowheads="1"/>
          </p:cNvPicPr>
          <p:nvPr/>
        </p:nvPicPr>
        <p:blipFill>
          <a:blip r:embed="rId2" cstate="print"/>
          <a:srcRect/>
          <a:stretch>
            <a:fillRect/>
          </a:stretch>
        </p:blipFill>
        <p:spPr bwMode="auto">
          <a:xfrm>
            <a:off x="381000" y="3505200"/>
            <a:ext cx="8153400" cy="1828800"/>
          </a:xfrm>
          <a:prstGeom prst="rect">
            <a:avLst/>
          </a:prstGeom>
          <a:noFill/>
          <a:ln w="9525">
            <a:noFill/>
            <a:miter lim="800000"/>
            <a:headEnd/>
            <a:tailEnd/>
          </a:ln>
        </p:spPr>
      </p:pic>
      <p:sp>
        <p:nvSpPr>
          <p:cNvPr id="7" name="Content Placeholder 6"/>
          <p:cNvSpPr>
            <a:spLocks noGrp="1"/>
          </p:cNvSpPr>
          <p:nvPr>
            <p:ph idx="1"/>
          </p:nvPr>
        </p:nvSpPr>
        <p:spPr>
          <a:xfrm>
            <a:off x="457200" y="1524000"/>
            <a:ext cx="8105775" cy="3352800"/>
          </a:xfrm>
        </p:spPr>
        <p:txBody>
          <a:bodyPr/>
          <a:lstStyle/>
          <a:p>
            <a:pPr marL="0" indent="0">
              <a:buNone/>
            </a:pPr>
            <a:r>
              <a:rPr lang="en-US" sz="3600" dirty="0" smtClean="0"/>
              <a:t>Integrating evidence into practice </a:t>
            </a:r>
            <a:br>
              <a:rPr lang="en-US" sz="3600" dirty="0" smtClean="0"/>
            </a:br>
            <a:r>
              <a:rPr lang="en-US" sz="3600" dirty="0" smtClean="0"/>
              <a:t>to improve patient outcomes!</a:t>
            </a:r>
          </a:p>
          <a:p>
            <a:pPr marL="0" indent="0">
              <a:buNone/>
            </a:pPr>
            <a:endParaRPr lang="en-US" sz="3600" dirty="0" smtClean="0"/>
          </a:p>
          <a:p>
            <a:endParaRPr lang="en-US" dirty="0"/>
          </a:p>
        </p:txBody>
      </p:sp>
    </p:spTree>
    <p:extLst>
      <p:ext uri="{BB962C8B-B14F-4D97-AF65-F5344CB8AC3E}">
        <p14:creationId xmlns:p14="http://schemas.microsoft.com/office/powerpoint/2010/main" xmlns="" val="135701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Joanna </a:t>
            </a:r>
            <a:r>
              <a:rPr lang="en-US" dirty="0"/>
              <a:t>Briggs </a:t>
            </a:r>
            <a:r>
              <a:rPr lang="en-US" dirty="0" smtClean="0"/>
              <a:t>Institute</a:t>
            </a:r>
            <a:endParaRPr lang="en-US" dirty="0"/>
          </a:p>
        </p:txBody>
      </p:sp>
      <p:sp>
        <p:nvSpPr>
          <p:cNvPr id="17" name="Content Placeholder 16"/>
          <p:cNvSpPr>
            <a:spLocks noGrp="1"/>
          </p:cNvSpPr>
          <p:nvPr>
            <p:ph idx="1"/>
          </p:nvPr>
        </p:nvSpPr>
        <p:spPr/>
        <p:txBody>
          <a:bodyPr/>
          <a:lstStyle/>
          <a:p>
            <a:r>
              <a:rPr lang="en-US" dirty="0" smtClean="0"/>
              <a:t>Mission – To create Content and Tools to support the implementation of evidence-based practice in patient care worldwide.</a:t>
            </a:r>
            <a:endParaRPr lang="en-US" dirty="0"/>
          </a:p>
        </p:txBody>
      </p:sp>
      <p:sp>
        <p:nvSpPr>
          <p:cNvPr id="9217" name="Rectangle 4"/>
          <p:cNvSpPr>
            <a:spLocks noChangeArrowheads="1"/>
          </p:cNvSpPr>
          <p:nvPr/>
        </p:nvSpPr>
        <p:spPr bwMode="auto">
          <a:xfrm>
            <a:off x="304800" y="762000"/>
            <a:ext cx="685800" cy="609600"/>
          </a:xfrm>
          <a:prstGeom prst="rect">
            <a:avLst/>
          </a:prstGeom>
          <a:noFill/>
          <a:ln w="9525" algn="ctr">
            <a:noFill/>
            <a:miter lim="800000"/>
            <a:headEnd/>
            <a:tailEnd/>
          </a:ln>
        </p:spPr>
        <p:txBody>
          <a:bodyPr wrap="none" anchor="ctr"/>
          <a:lstStyle/>
          <a:p>
            <a:pPr eaLnBrk="0" hangingPunct="0">
              <a:lnSpc>
                <a:spcPct val="80000"/>
              </a:lnSpc>
              <a:spcBef>
                <a:spcPct val="20000"/>
              </a:spcBef>
            </a:pPr>
            <a:endParaRPr lang="en-US" dirty="0">
              <a:cs typeface="ＭＳ Ｐゴシック"/>
            </a:endParaRPr>
          </a:p>
        </p:txBody>
      </p:sp>
      <p:sp>
        <p:nvSpPr>
          <p:cNvPr id="9219" name="Rectangle 6"/>
          <p:cNvSpPr>
            <a:spLocks noChangeArrowheads="1"/>
          </p:cNvSpPr>
          <p:nvPr/>
        </p:nvSpPr>
        <p:spPr bwMode="auto">
          <a:xfrm>
            <a:off x="228600" y="1704975"/>
            <a:ext cx="8458200" cy="482600"/>
          </a:xfrm>
          <a:prstGeom prst="rect">
            <a:avLst/>
          </a:prstGeom>
          <a:noFill/>
          <a:ln w="9525" algn="ctr">
            <a:noFill/>
            <a:miter lim="800000"/>
            <a:headEnd/>
            <a:tailEnd/>
          </a:ln>
        </p:spPr>
        <p:txBody>
          <a:bodyPr anchor="b">
            <a:spAutoFit/>
          </a:bodyPr>
          <a:lstStyle/>
          <a:p>
            <a:pPr eaLnBrk="0" hangingPunct="0">
              <a:lnSpc>
                <a:spcPct val="80000"/>
              </a:lnSpc>
              <a:spcBef>
                <a:spcPct val="20000"/>
              </a:spcBef>
            </a:pPr>
            <a:endParaRPr lang="en-US" sz="3200" i="1" dirty="0">
              <a:cs typeface="ＭＳ Ｐゴシック"/>
            </a:endParaRPr>
          </a:p>
        </p:txBody>
      </p:sp>
      <p:pic>
        <p:nvPicPr>
          <p:cNvPr id="9220" name="Picture 35" descr="nurse_on_phone"/>
          <p:cNvPicPr>
            <a:picLocks noChangeAspect="1" noChangeArrowheads="1"/>
          </p:cNvPicPr>
          <p:nvPr/>
        </p:nvPicPr>
        <p:blipFill>
          <a:blip r:embed="rId3" cstate="print"/>
          <a:srcRect/>
          <a:stretch>
            <a:fillRect/>
          </a:stretch>
        </p:blipFill>
        <p:spPr bwMode="auto">
          <a:xfrm>
            <a:off x="4038600" y="4625975"/>
            <a:ext cx="2209800" cy="1470025"/>
          </a:xfrm>
          <a:prstGeom prst="rect">
            <a:avLst/>
          </a:prstGeom>
          <a:noFill/>
          <a:ln w="9525">
            <a:solidFill>
              <a:schemeClr val="accent2"/>
            </a:solidFill>
            <a:miter lim="800000"/>
            <a:headEnd/>
            <a:tailEnd/>
          </a:ln>
        </p:spPr>
      </p:pic>
      <p:pic>
        <p:nvPicPr>
          <p:cNvPr id="9222" name="Picture 40" descr="6_research_in_greenhouse_6"/>
          <p:cNvPicPr>
            <a:picLocks noChangeAspect="1" noChangeArrowheads="1"/>
          </p:cNvPicPr>
          <p:nvPr/>
        </p:nvPicPr>
        <p:blipFill>
          <a:blip r:embed="rId4" cstate="print"/>
          <a:srcRect/>
          <a:stretch>
            <a:fillRect/>
          </a:stretch>
        </p:blipFill>
        <p:spPr bwMode="auto">
          <a:xfrm>
            <a:off x="6477000" y="4572000"/>
            <a:ext cx="2057400" cy="1544638"/>
          </a:xfrm>
          <a:prstGeom prst="rect">
            <a:avLst/>
          </a:prstGeom>
          <a:noFill/>
          <a:ln w="9525">
            <a:solidFill>
              <a:schemeClr val="accent2"/>
            </a:solidFill>
            <a:miter lim="800000"/>
            <a:headEnd/>
            <a:tailEnd/>
          </a:ln>
        </p:spPr>
      </p:pic>
      <p:sp>
        <p:nvSpPr>
          <p:cNvPr id="9223" name="Rectangle 41"/>
          <p:cNvSpPr>
            <a:spLocks noChangeArrowheads="1"/>
          </p:cNvSpPr>
          <p:nvPr/>
        </p:nvSpPr>
        <p:spPr bwMode="auto">
          <a:xfrm>
            <a:off x="6858000" y="4343400"/>
            <a:ext cx="914400" cy="914400"/>
          </a:xfrm>
          <a:prstGeom prst="rect">
            <a:avLst/>
          </a:prstGeom>
          <a:noFill/>
          <a:ln w="9525" algn="ctr">
            <a:noFill/>
            <a:miter lim="800000"/>
            <a:headEnd/>
            <a:tailEnd/>
          </a:ln>
        </p:spPr>
        <p:txBody>
          <a:bodyPr wrap="none" anchor="ctr"/>
          <a:lstStyle/>
          <a:p>
            <a:pPr eaLnBrk="0" hangingPunct="0">
              <a:lnSpc>
                <a:spcPct val="80000"/>
              </a:lnSpc>
              <a:spcBef>
                <a:spcPct val="20000"/>
              </a:spcBef>
            </a:pPr>
            <a:endParaRPr lang="en-US" dirty="0">
              <a:cs typeface="ＭＳ Ｐゴシック"/>
            </a:endParaRPr>
          </a:p>
        </p:txBody>
      </p:sp>
      <p:pic>
        <p:nvPicPr>
          <p:cNvPr id="9224" name="Picture 42" descr="10_male_dr_in_motion_10"/>
          <p:cNvPicPr>
            <a:picLocks noChangeAspect="1" noChangeArrowheads="1"/>
          </p:cNvPicPr>
          <p:nvPr/>
        </p:nvPicPr>
        <p:blipFill>
          <a:blip r:embed="rId5" cstate="print"/>
          <a:srcRect/>
          <a:stretch>
            <a:fillRect/>
          </a:stretch>
        </p:blipFill>
        <p:spPr bwMode="auto">
          <a:xfrm>
            <a:off x="6477000" y="2895600"/>
            <a:ext cx="2054225" cy="1541463"/>
          </a:xfrm>
          <a:prstGeom prst="rect">
            <a:avLst/>
          </a:prstGeom>
          <a:noFill/>
          <a:ln w="9525">
            <a:solidFill>
              <a:schemeClr val="accent2"/>
            </a:solidFill>
            <a:miter lim="800000"/>
            <a:headEnd/>
            <a:tailEnd/>
          </a:ln>
        </p:spPr>
      </p:pic>
    </p:spTree>
    <p:extLst>
      <p:ext uri="{BB962C8B-B14F-4D97-AF65-F5344CB8AC3E}">
        <p14:creationId xmlns:p14="http://schemas.microsoft.com/office/powerpoint/2010/main" xmlns="" val="1460115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Research and development organization</a:t>
            </a:r>
          </a:p>
          <a:p>
            <a:r>
              <a:rPr lang="en-US" dirty="0" smtClean="0"/>
              <a:t>Collaborates Internationally</a:t>
            </a:r>
          </a:p>
          <a:p>
            <a:r>
              <a:rPr lang="en-US" dirty="0" smtClean="0"/>
              <a:t>70 entities World-Wide</a:t>
            </a:r>
          </a:p>
          <a:p>
            <a:r>
              <a:rPr lang="en-US" dirty="0" smtClean="0"/>
              <a:t>Promote and support evidence</a:t>
            </a:r>
          </a:p>
          <a:p>
            <a:r>
              <a:rPr lang="en-US" dirty="0" smtClean="0"/>
              <a:t>Improve Healthcare outcomes Globally</a:t>
            </a:r>
          </a:p>
          <a:p>
            <a:r>
              <a:rPr lang="en-US" dirty="0" smtClean="0"/>
              <a:t>University of Adelaide in South Australia</a:t>
            </a:r>
          </a:p>
          <a:p>
            <a:endParaRPr lang="en-US" dirty="0" smtClean="0"/>
          </a:p>
          <a:p>
            <a:endParaRPr lang="en-US" dirty="0"/>
          </a:p>
        </p:txBody>
      </p:sp>
    </p:spTree>
    <p:extLst>
      <p:ext uri="{BB962C8B-B14F-4D97-AF65-F5344CB8AC3E}">
        <p14:creationId xmlns:p14="http://schemas.microsoft.com/office/powerpoint/2010/main" xmlns="" val="1600595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JBI Can Help?</a:t>
            </a:r>
            <a:endParaRPr lang="en-US" dirty="0"/>
          </a:p>
        </p:txBody>
      </p:sp>
      <p:sp>
        <p:nvSpPr>
          <p:cNvPr id="3" name="Content Placeholder 2"/>
          <p:cNvSpPr>
            <a:spLocks noGrp="1"/>
          </p:cNvSpPr>
          <p:nvPr>
            <p:ph idx="1"/>
          </p:nvPr>
        </p:nvSpPr>
        <p:spPr>
          <a:xfrm>
            <a:off x="457200" y="1295400"/>
            <a:ext cx="8105775" cy="4495800"/>
          </a:xfrm>
        </p:spPr>
        <p:txBody>
          <a:bodyPr/>
          <a:lstStyle/>
          <a:p>
            <a:r>
              <a:rPr lang="en-US" b="1" dirty="0" smtClean="0">
                <a:solidFill>
                  <a:srgbClr val="FF0000"/>
                </a:solidFill>
              </a:rPr>
              <a:t>Provide Content and tools</a:t>
            </a:r>
            <a:r>
              <a:rPr lang="en-US" dirty="0" smtClean="0">
                <a:solidFill>
                  <a:srgbClr val="FF0000"/>
                </a:solidFill>
              </a:rPr>
              <a:t> </a:t>
            </a:r>
            <a:r>
              <a:rPr lang="en-US" dirty="0" smtClean="0"/>
              <a:t>that will help your institution implement evidence–based practice</a:t>
            </a:r>
          </a:p>
          <a:p>
            <a:pPr lvl="0"/>
            <a:r>
              <a:rPr lang="en-US" b="1" dirty="0" smtClean="0">
                <a:solidFill>
                  <a:srgbClr val="FF0000"/>
                </a:solidFill>
              </a:rPr>
              <a:t>Systematic reviews</a:t>
            </a:r>
            <a:r>
              <a:rPr lang="en-US" dirty="0" smtClean="0"/>
              <a:t>, Recommended </a:t>
            </a:r>
            <a:r>
              <a:rPr lang="en-US" dirty="0"/>
              <a:t>P</a:t>
            </a:r>
            <a:r>
              <a:rPr lang="en-US" dirty="0" smtClean="0"/>
              <a:t>ractices, </a:t>
            </a:r>
            <a:r>
              <a:rPr lang="en-US" dirty="0"/>
              <a:t>E</a:t>
            </a:r>
            <a:r>
              <a:rPr lang="en-US" dirty="0" smtClean="0"/>
              <a:t>vidence Summaries, Best Practices, and more</a:t>
            </a:r>
          </a:p>
          <a:p>
            <a:pPr lvl="0"/>
            <a:r>
              <a:rPr lang="en-US" b="1" dirty="0" smtClean="0">
                <a:solidFill>
                  <a:srgbClr val="FF0000"/>
                </a:solidFill>
              </a:rPr>
              <a:t>Evidence to inform clinical practice</a:t>
            </a:r>
            <a:r>
              <a:rPr lang="en-US" dirty="0" smtClean="0">
                <a:solidFill>
                  <a:srgbClr val="FF0000"/>
                </a:solidFill>
              </a:rPr>
              <a:t> </a:t>
            </a:r>
            <a:r>
              <a:rPr lang="en-US" dirty="0" smtClean="0"/>
              <a:t>— derived from JBI's Global Collaborating Centers in over 40 countries</a:t>
            </a:r>
          </a:p>
          <a:p>
            <a:pPr lvl="0"/>
            <a:r>
              <a:rPr lang="en-US" b="1" dirty="0" smtClean="0">
                <a:solidFill>
                  <a:srgbClr val="FF0000"/>
                </a:solidFill>
              </a:rPr>
              <a:t>Summarized research</a:t>
            </a:r>
            <a:r>
              <a:rPr lang="en-US" dirty="0" smtClean="0">
                <a:solidFill>
                  <a:srgbClr val="FF0000"/>
                </a:solidFill>
              </a:rPr>
              <a:t> </a:t>
            </a:r>
            <a:r>
              <a:rPr lang="en-US" dirty="0" smtClean="0"/>
              <a:t>in a format that is easy to locate, understand and distribute.</a:t>
            </a:r>
          </a:p>
          <a:p>
            <a:pPr lvl="0"/>
            <a:r>
              <a:rPr lang="en-US" b="1" dirty="0" smtClean="0">
                <a:solidFill>
                  <a:srgbClr val="FF0000"/>
                </a:solidFill>
              </a:rPr>
              <a:t>Tools</a:t>
            </a:r>
            <a:r>
              <a:rPr lang="en-US" dirty="0" smtClean="0">
                <a:solidFill>
                  <a:srgbClr val="FF0000"/>
                </a:solidFill>
              </a:rPr>
              <a:t> </a:t>
            </a:r>
            <a:r>
              <a:rPr lang="en-US" dirty="0" smtClean="0"/>
              <a:t>designed to help EBP policy and practice manual development based on evidence</a:t>
            </a:r>
          </a:p>
          <a:p>
            <a:pPr lvl="0"/>
            <a:r>
              <a:rPr lang="en-US" b="1" dirty="0" smtClean="0">
                <a:solidFill>
                  <a:srgbClr val="FF0000"/>
                </a:solidFill>
              </a:rPr>
              <a:t>Critical appraisal skill</a:t>
            </a:r>
            <a:r>
              <a:rPr lang="en-US" dirty="0" smtClean="0">
                <a:solidFill>
                  <a:srgbClr val="FF0000"/>
                </a:solidFill>
              </a:rPr>
              <a:t> development</a:t>
            </a:r>
            <a:r>
              <a:rPr lang="en-US" dirty="0" smtClean="0"/>
              <a:t> using a tool to guide you through the steps</a:t>
            </a:r>
          </a:p>
          <a:p>
            <a:pPr lvl="0"/>
            <a:r>
              <a:rPr lang="en-US" b="1" dirty="0" smtClean="0">
                <a:solidFill>
                  <a:srgbClr val="FF0000"/>
                </a:solidFill>
              </a:rPr>
              <a:t>Resources</a:t>
            </a:r>
            <a:r>
              <a:rPr lang="en-US" dirty="0" smtClean="0"/>
              <a:t> designed to help assess quality of research</a:t>
            </a:r>
          </a:p>
          <a:p>
            <a:endParaRPr lang="en-US" dirty="0"/>
          </a:p>
        </p:txBody>
      </p:sp>
    </p:spTree>
    <p:extLst>
      <p:ext uri="{BB962C8B-B14F-4D97-AF65-F5344CB8AC3E}">
        <p14:creationId xmlns:p14="http://schemas.microsoft.com/office/powerpoint/2010/main" xmlns="" val="164592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JBI EBP Resources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23699594"/>
              </p:ext>
            </p:extLst>
          </p:nvPr>
        </p:nvGraphicFramePr>
        <p:xfrm>
          <a:off x="428625" y="1143000"/>
          <a:ext cx="8105775"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724400" y="990600"/>
            <a:ext cx="2133600" cy="2209800"/>
            <a:chOff x="3448912" y="1672"/>
            <a:chExt cx="1207950" cy="1207950"/>
          </a:xfrm>
          <a:solidFill>
            <a:srgbClr val="7030A0"/>
          </a:solidFill>
          <a:scene3d>
            <a:camera prst="orthographicFront"/>
            <a:lightRig rig="threePt" dir="t"/>
          </a:scene3d>
        </p:grpSpPr>
        <p:sp>
          <p:nvSpPr>
            <p:cNvPr id="9" name="Oval 8"/>
            <p:cNvSpPr/>
            <p:nvPr/>
          </p:nvSpPr>
          <p:spPr>
            <a:xfrm>
              <a:off x="3448912" y="1672"/>
              <a:ext cx="1207950" cy="1207950"/>
            </a:xfrm>
            <a:prstGeom prst="ellipse">
              <a:avLst/>
            </a:prstGeom>
            <a:grp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p:cNvSpPr/>
            <p:nvPr/>
          </p:nvSpPr>
          <p:spPr>
            <a:xfrm>
              <a:off x="3625812" y="178572"/>
              <a:ext cx="854150" cy="85415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a:r>
                <a:rPr lang="en-US" sz="1600" b="1" dirty="0" smtClean="0"/>
                <a:t>Find the Evidence</a:t>
              </a:r>
            </a:p>
          </p:txBody>
        </p:sp>
      </p:grpSp>
      <p:grpSp>
        <p:nvGrpSpPr>
          <p:cNvPr id="5" name="Group 14"/>
          <p:cNvGrpSpPr/>
          <p:nvPr/>
        </p:nvGrpSpPr>
        <p:grpSpPr>
          <a:xfrm>
            <a:off x="6705600" y="2590800"/>
            <a:ext cx="2286000" cy="2209800"/>
            <a:chOff x="5281664" y="1834424"/>
            <a:chExt cx="1207950" cy="1207950"/>
          </a:xfrm>
          <a:scene3d>
            <a:camera prst="orthographicFront"/>
            <a:lightRig rig="threePt" dir="t"/>
          </a:scene3d>
        </p:grpSpPr>
        <p:sp>
          <p:nvSpPr>
            <p:cNvPr id="16" name="Oval 15"/>
            <p:cNvSpPr/>
            <p:nvPr/>
          </p:nvSpPr>
          <p:spPr>
            <a:xfrm>
              <a:off x="5281664" y="1834424"/>
              <a:ext cx="1207950" cy="1207950"/>
            </a:xfrm>
            <a:prstGeom prst="ellipse">
              <a:avLst/>
            </a:prstGeom>
            <a:solidFill>
              <a:srgbClr val="00B05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Oval 4"/>
            <p:cNvSpPr/>
            <p:nvPr/>
          </p:nvSpPr>
          <p:spPr>
            <a:xfrm>
              <a:off x="5458564" y="2011324"/>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a:r>
                <a:rPr lang="en-US" sz="1600" dirty="0" smtClean="0"/>
                <a:t>Appraise the Evidence</a:t>
              </a:r>
            </a:p>
          </p:txBody>
        </p:sp>
      </p:grpSp>
      <p:grpSp>
        <p:nvGrpSpPr>
          <p:cNvPr id="6" name="Group 17"/>
          <p:cNvGrpSpPr/>
          <p:nvPr/>
        </p:nvGrpSpPr>
        <p:grpSpPr>
          <a:xfrm>
            <a:off x="4572000" y="3851564"/>
            <a:ext cx="2286000" cy="2362200"/>
            <a:chOff x="3448912" y="3667177"/>
            <a:chExt cx="1207950" cy="1207950"/>
          </a:xfrm>
          <a:scene3d>
            <a:camera prst="orthographicFront"/>
            <a:lightRig rig="threePt" dir="t"/>
          </a:scene3d>
        </p:grpSpPr>
        <p:sp>
          <p:nvSpPr>
            <p:cNvPr id="19" name="Oval 18"/>
            <p:cNvSpPr/>
            <p:nvPr/>
          </p:nvSpPr>
          <p:spPr>
            <a:xfrm>
              <a:off x="3448912" y="3667177"/>
              <a:ext cx="1207950" cy="1207950"/>
            </a:xfrm>
            <a:prstGeom prst="ellipse">
              <a:avLst/>
            </a:prstGeom>
            <a:solidFill>
              <a:srgbClr val="0070C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Oval 4"/>
            <p:cNvSpPr/>
            <p:nvPr/>
          </p:nvSpPr>
          <p:spPr>
            <a:xfrm>
              <a:off x="3625812" y="3844077"/>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a:r>
                <a:rPr lang="en-US" sz="1400" dirty="0" smtClean="0"/>
                <a:t>Implement the Evidence</a:t>
              </a:r>
            </a:p>
          </p:txBody>
        </p:sp>
      </p:grpSp>
      <p:grpSp>
        <p:nvGrpSpPr>
          <p:cNvPr id="7" name="Group 20"/>
          <p:cNvGrpSpPr/>
          <p:nvPr/>
        </p:nvGrpSpPr>
        <p:grpSpPr>
          <a:xfrm>
            <a:off x="2590800" y="2549236"/>
            <a:ext cx="2286000" cy="2209800"/>
            <a:chOff x="1616159" y="1845784"/>
            <a:chExt cx="1207950" cy="1207950"/>
          </a:xfrm>
          <a:scene3d>
            <a:camera prst="orthographicFront"/>
            <a:lightRig rig="threePt" dir="t"/>
          </a:scene3d>
        </p:grpSpPr>
        <p:sp>
          <p:nvSpPr>
            <p:cNvPr id="22" name="Oval 21"/>
            <p:cNvSpPr/>
            <p:nvPr/>
          </p:nvSpPr>
          <p:spPr>
            <a:xfrm>
              <a:off x="1616159" y="1845784"/>
              <a:ext cx="1207950" cy="1207950"/>
            </a:xfrm>
            <a:prstGeom prst="ellipse">
              <a:avLst/>
            </a:prstGeom>
            <a:solidFill>
              <a:srgbClr val="FF0000"/>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4"/>
            <p:cNvSpPr/>
            <p:nvPr/>
          </p:nvSpPr>
          <p:spPr>
            <a:xfrm>
              <a:off x="1793059" y="2011324"/>
              <a:ext cx="854150" cy="854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a:r>
                <a:rPr lang="en-US" sz="1600" dirty="0" smtClean="0"/>
                <a:t>Evaluate Practice</a:t>
              </a:r>
            </a:p>
          </p:txBody>
        </p:sp>
      </p:grpSp>
      <p:sp>
        <p:nvSpPr>
          <p:cNvPr id="18" name="Oval 4"/>
          <p:cNvSpPr/>
          <p:nvPr/>
        </p:nvSpPr>
        <p:spPr>
          <a:xfrm>
            <a:off x="4572000" y="3200400"/>
            <a:ext cx="4724400" cy="1562565"/>
          </a:xfrm>
          <a:prstGeom prst="rect">
            <a:avLst/>
          </a:prstGeom>
          <a:no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buFont typeface="Arial" pitchFamily="34" charset="0"/>
              <a:buChar char="•"/>
            </a:pPr>
            <a:r>
              <a:rPr lang="en-US" b="1" dirty="0" smtClean="0">
                <a:solidFill>
                  <a:srgbClr val="7030A0"/>
                </a:solidFill>
              </a:rPr>
              <a:t> Systematic Reviews</a:t>
            </a:r>
          </a:p>
          <a:p>
            <a:pPr>
              <a:buFont typeface="Arial" pitchFamily="34" charset="0"/>
              <a:buChar char="•"/>
            </a:pPr>
            <a:r>
              <a:rPr lang="en-US" b="1" dirty="0" smtClean="0">
                <a:solidFill>
                  <a:srgbClr val="7030A0"/>
                </a:solidFill>
              </a:rPr>
              <a:t> Evidence Summaries </a:t>
            </a:r>
          </a:p>
          <a:p>
            <a:pPr>
              <a:buFont typeface="Arial" pitchFamily="34" charset="0"/>
              <a:buChar char="•"/>
            </a:pPr>
            <a:r>
              <a:rPr lang="en-US" b="1" dirty="0" smtClean="0">
                <a:solidFill>
                  <a:srgbClr val="7030A0"/>
                </a:solidFill>
              </a:rPr>
              <a:t> Systematic Review Protocols</a:t>
            </a:r>
          </a:p>
          <a:p>
            <a:pPr>
              <a:buFont typeface="Arial" pitchFamily="34" charset="0"/>
              <a:buChar char="•"/>
            </a:pPr>
            <a:r>
              <a:rPr lang="en-US" b="1" dirty="0" smtClean="0">
                <a:solidFill>
                  <a:srgbClr val="7030A0"/>
                </a:solidFill>
              </a:rPr>
              <a:t> Technical Reports</a:t>
            </a:r>
            <a:endParaRPr lang="en-US" b="1" dirty="0">
              <a:solidFill>
                <a:srgbClr val="7030A0"/>
              </a:solidFill>
            </a:endParaRPr>
          </a:p>
        </p:txBody>
      </p:sp>
      <p:sp>
        <p:nvSpPr>
          <p:cNvPr id="21" name="Rectangle 20"/>
          <p:cNvSpPr/>
          <p:nvPr/>
        </p:nvSpPr>
        <p:spPr>
          <a:xfrm>
            <a:off x="2057400" y="2819400"/>
            <a:ext cx="4572000" cy="1569660"/>
          </a:xfrm>
          <a:prstGeom prst="rect">
            <a:avLst/>
          </a:prstGeom>
        </p:spPr>
        <p:txBody>
          <a:bodyPr>
            <a:spAutoFit/>
          </a:bodyPr>
          <a:lstStyle/>
          <a:p>
            <a:pPr algn="r">
              <a:buFont typeface="Arial" pitchFamily="34" charset="0"/>
              <a:buChar char="•"/>
            </a:pPr>
            <a:r>
              <a:rPr lang="en-US" b="1" dirty="0" smtClean="0">
                <a:solidFill>
                  <a:srgbClr val="00B050"/>
                </a:solidFill>
              </a:rPr>
              <a:t> JBI Rapid</a:t>
            </a:r>
          </a:p>
          <a:p>
            <a:pPr algn="r">
              <a:buFont typeface="Arial" pitchFamily="34" charset="0"/>
              <a:buChar char="•"/>
            </a:pPr>
            <a:r>
              <a:rPr lang="en-US" b="1" dirty="0" smtClean="0">
                <a:solidFill>
                  <a:srgbClr val="00B050"/>
                </a:solidFill>
              </a:rPr>
              <a:t> JBI Journal Club</a:t>
            </a:r>
          </a:p>
          <a:p>
            <a:pPr algn="r">
              <a:buFont typeface="Arial" pitchFamily="34" charset="0"/>
              <a:buChar char="•"/>
            </a:pPr>
            <a:r>
              <a:rPr lang="en-US" b="1" dirty="0" smtClean="0">
                <a:solidFill>
                  <a:srgbClr val="00B050"/>
                </a:solidFill>
              </a:rPr>
              <a:t> JBI SUMARI</a:t>
            </a:r>
          </a:p>
          <a:p>
            <a:pPr algn="r">
              <a:buFont typeface="Arial" pitchFamily="34" charset="0"/>
              <a:buChar char="•"/>
            </a:pPr>
            <a:r>
              <a:rPr lang="en-US" b="1" dirty="0" smtClean="0">
                <a:solidFill>
                  <a:srgbClr val="00B050"/>
                </a:solidFill>
              </a:rPr>
              <a:t> JBI TAP</a:t>
            </a:r>
          </a:p>
        </p:txBody>
      </p:sp>
      <p:sp>
        <p:nvSpPr>
          <p:cNvPr id="24" name="Rectangle 23"/>
          <p:cNvSpPr/>
          <p:nvPr/>
        </p:nvSpPr>
        <p:spPr>
          <a:xfrm>
            <a:off x="4114800" y="1371600"/>
            <a:ext cx="5410200" cy="1938992"/>
          </a:xfrm>
          <a:prstGeom prst="rect">
            <a:avLst/>
          </a:prstGeom>
        </p:spPr>
        <p:txBody>
          <a:bodyPr wrap="square">
            <a:spAutoFit/>
          </a:bodyPr>
          <a:lstStyle/>
          <a:p>
            <a:pPr>
              <a:buFont typeface="Arial" pitchFamily="34" charset="0"/>
              <a:buChar char="•"/>
            </a:pPr>
            <a:r>
              <a:rPr lang="en-US" b="1" dirty="0" smtClean="0">
                <a:solidFill>
                  <a:srgbClr val="0070C0"/>
                </a:solidFill>
              </a:rPr>
              <a:t> Best Practice Information Sheets</a:t>
            </a:r>
          </a:p>
          <a:p>
            <a:pPr>
              <a:buFont typeface="Arial" pitchFamily="34" charset="0"/>
              <a:buChar char="•"/>
            </a:pPr>
            <a:r>
              <a:rPr lang="en-US" b="1" dirty="0" smtClean="0">
                <a:solidFill>
                  <a:srgbClr val="0070C0"/>
                </a:solidFill>
              </a:rPr>
              <a:t> Recommended Practices</a:t>
            </a:r>
          </a:p>
          <a:p>
            <a:pPr>
              <a:buFont typeface="Arial" pitchFamily="34" charset="0"/>
              <a:buChar char="•"/>
            </a:pPr>
            <a:r>
              <a:rPr lang="en-US" b="1" dirty="0" smtClean="0">
                <a:solidFill>
                  <a:srgbClr val="0070C0"/>
                </a:solidFill>
              </a:rPr>
              <a:t> JBI Manual Builder</a:t>
            </a:r>
          </a:p>
          <a:p>
            <a:pPr>
              <a:buFont typeface="Arial" pitchFamily="34" charset="0"/>
              <a:buChar char="•"/>
            </a:pPr>
            <a:r>
              <a:rPr lang="en-US" b="1" dirty="0" smtClean="0">
                <a:solidFill>
                  <a:srgbClr val="0070C0"/>
                </a:solidFill>
              </a:rPr>
              <a:t> JBI Consumer Pamphlet Builder</a:t>
            </a:r>
          </a:p>
          <a:p>
            <a:pPr>
              <a:buFont typeface="Arial" pitchFamily="34" charset="0"/>
              <a:buChar char="•"/>
            </a:pPr>
            <a:r>
              <a:rPr lang="en-US" b="1" dirty="0" smtClean="0">
                <a:solidFill>
                  <a:srgbClr val="0070C0"/>
                </a:solidFill>
              </a:rPr>
              <a:t> JBI CAN-Implement </a:t>
            </a:r>
          </a:p>
        </p:txBody>
      </p:sp>
      <p:sp>
        <p:nvSpPr>
          <p:cNvPr id="25" name="Rectangle 24"/>
          <p:cNvSpPr/>
          <p:nvPr/>
        </p:nvSpPr>
        <p:spPr>
          <a:xfrm>
            <a:off x="5181600" y="3276600"/>
            <a:ext cx="4572000" cy="830997"/>
          </a:xfrm>
          <a:prstGeom prst="rect">
            <a:avLst/>
          </a:prstGeom>
        </p:spPr>
        <p:txBody>
          <a:bodyPr>
            <a:spAutoFit/>
          </a:bodyPr>
          <a:lstStyle/>
          <a:p>
            <a:pPr>
              <a:buFont typeface="Arial" pitchFamily="34" charset="0"/>
              <a:buChar char="•"/>
            </a:pPr>
            <a:r>
              <a:rPr lang="en-US" b="1" dirty="0" smtClean="0">
                <a:solidFill>
                  <a:srgbClr val="FF0000"/>
                </a:solidFill>
              </a:rPr>
              <a:t> JBI PACES</a:t>
            </a:r>
          </a:p>
          <a:p>
            <a:pPr>
              <a:buFont typeface="Arial" pitchFamily="34" charset="0"/>
              <a:buChar char="•"/>
            </a:pPr>
            <a:r>
              <a:rPr lang="en-US" b="1" dirty="0" smtClean="0">
                <a:solidFill>
                  <a:srgbClr val="FF0000"/>
                </a:solidFill>
              </a:rPr>
              <a:t> JBI POOL/COOL</a:t>
            </a:r>
          </a:p>
        </p:txBody>
      </p:sp>
    </p:spTree>
    <p:extLst>
      <p:ext uri="{BB962C8B-B14F-4D97-AF65-F5344CB8AC3E}">
        <p14:creationId xmlns:p14="http://schemas.microsoft.com/office/powerpoint/2010/main" xmlns="" val="33432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2.22222E-6 L -0.3151 -0.15555 " pathEditMode="relative" rAng="0" ptsTypes="AA">
                                      <p:cBhvr>
                                        <p:cTn id="6" dur="1000" fill="hold"/>
                                        <p:tgtEl>
                                          <p:spTgt spid="4"/>
                                        </p:tgtEl>
                                        <p:attrNameLst>
                                          <p:attrName>ppt_x</p:attrName>
                                          <p:attrName>ppt_y</p:attrName>
                                        </p:attrNameLst>
                                      </p:cBhvr>
                                      <p:rCtr x="-15800" y="-7800"/>
                                    </p:animMotion>
                                  </p:childTnLst>
                                </p:cTn>
                              </p:par>
                              <p:par>
                                <p:cTn id="7" presetID="6" presetClass="emph" presetSubtype="0" fill="hold" grpId="1" nodeType="withEffect">
                                  <p:stCondLst>
                                    <p:cond delay="0"/>
                                  </p:stCondLst>
                                  <p:childTnLst>
                                    <p:animScale>
                                      <p:cBhvr>
                                        <p:cTn id="8" dur="1000" fill="hold"/>
                                        <p:tgtEl>
                                          <p:spTgt spid="4"/>
                                        </p:tgtEl>
                                      </p:cBhvr>
                                      <p:by x="60000" y="6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18"/>
                                        </p:tgtEl>
                                      </p:cBhvr>
                                    </p:animEffect>
                                    <p:set>
                                      <p:cBhvr>
                                        <p:cTn id="24" dur="1" fill="hold">
                                          <p:stCondLst>
                                            <p:cond delay="999"/>
                                          </p:stCondLst>
                                        </p:cTn>
                                        <p:tgtEl>
                                          <p:spTgt spid="1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xit" presetSubtype="0" fill="hold" grpId="1" nodeType="withEffect">
                                  <p:stCondLst>
                                    <p:cond delay="0"/>
                                  </p:stCondLst>
                                  <p:childTnLst>
                                    <p:animEffect transition="out" filter="fade">
                                      <p:cBhvr>
                                        <p:cTn id="43" dur="1000"/>
                                        <p:tgtEl>
                                          <p:spTgt spid="21"/>
                                        </p:tgtEl>
                                      </p:cBhvr>
                                    </p:animEffect>
                                    <p:set>
                                      <p:cBhvr>
                                        <p:cTn id="44" dur="1" fill="hold">
                                          <p:stCondLst>
                                            <p:cond delay="9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6"/>
                                        </p:tgtEl>
                                      </p:cBhvr>
                                    </p:animEffect>
                                    <p:set>
                                      <p:cBhvr>
                                        <p:cTn id="49" dur="1" fill="hold">
                                          <p:stCondLst>
                                            <p:cond delay="999"/>
                                          </p:stCondLst>
                                        </p:cTn>
                                        <p:tgtEl>
                                          <p:spTgt spid="6"/>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xit" presetSubtype="0" fill="hold" grpId="1" nodeType="withEffect">
                                  <p:stCondLst>
                                    <p:cond delay="0"/>
                                  </p:stCondLst>
                                  <p:childTnLst>
                                    <p:animEffect transition="out" filter="fade">
                                      <p:cBhvr>
                                        <p:cTn id="57" dur="1000"/>
                                        <p:tgtEl>
                                          <p:spTgt spid="24"/>
                                        </p:tgtEl>
                                      </p:cBhvr>
                                    </p:animEffect>
                                    <p:set>
                                      <p:cBhvr>
                                        <p:cTn id="58" dur="1" fill="hold">
                                          <p:stCondLst>
                                            <p:cond delay="9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00"/>
                                        <p:tgtEl>
                                          <p:spTgt spid="7"/>
                                        </p:tgtEl>
                                      </p:cBhvr>
                                    </p:animEffect>
                                    <p:set>
                                      <p:cBhvr>
                                        <p:cTn id="63" dur="1" fill="hold">
                                          <p:stCondLst>
                                            <p:cond delay="999"/>
                                          </p:stCondLst>
                                        </p:cTn>
                                        <p:tgtEl>
                                          <p:spTgt spid="7"/>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2000" fill="hold"/>
                                        <p:tgtEl>
                                          <p:spTgt spid="4"/>
                                        </p:tgtEl>
                                      </p:cBhvr>
                                      <p:by x="167000" y="167000"/>
                                    </p:animScale>
                                  </p:childTnLst>
                                </p:cTn>
                              </p:par>
                              <p:par>
                                <p:cTn id="66" presetID="42" presetClass="path" presetSubtype="0" accel="50000" decel="50000" fill="hold" grpId="3" nodeType="withEffect">
                                  <p:stCondLst>
                                    <p:cond delay="0"/>
                                  </p:stCondLst>
                                  <p:childTnLst>
                                    <p:animMotion origin="layout" path="M -0.3151 -0.15555 L 0.0099 0.01111 " pathEditMode="relative" rAng="0" ptsTypes="AA">
                                      <p:cBhvr>
                                        <p:cTn id="67" dur="1000" fill="hold"/>
                                        <p:tgtEl>
                                          <p:spTgt spid="4"/>
                                        </p:tgtEl>
                                        <p:attrNameLst>
                                          <p:attrName>ppt_x</p:attrName>
                                          <p:attrName>ppt_y</p:attrName>
                                        </p:attrNameLst>
                                      </p:cBhvr>
                                      <p:rCtr x="16200" y="8300"/>
                                    </p:animMotion>
                                  </p:childTnLst>
                                </p:cTn>
                              </p:par>
                              <p:par>
                                <p:cTn id="68" presetID="10" presetClass="exit" presetSubtype="0" fill="hold" grpId="1" nodeType="withEffect">
                                  <p:stCondLst>
                                    <p:cond delay="0"/>
                                  </p:stCondLst>
                                  <p:childTnLst>
                                    <p:animEffect transition="out" filter="fade">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Graphic spid="4" grpId="3">
        <p:bldAsOne/>
      </p:bldGraphic>
      <p:bldP spid="18" grpId="0"/>
      <p:bldP spid="18" grpId="1"/>
      <p:bldP spid="21" grpId="0"/>
      <p:bldP spid="21" grpId="1"/>
      <p:bldP spid="24" grpId="0"/>
      <p:bldP spid="24" grpId="1"/>
      <p:bldP spid="25" grpId="0"/>
      <p:bldP spid="25" grpId="1"/>
    </p:bldLst>
  </p:timing>
</p:sld>
</file>

<file path=ppt/theme/theme1.xml><?xml version="1.0" encoding="utf-8"?>
<a:theme xmlns:a="http://schemas.openxmlformats.org/drawingml/2006/main" name="1_ICML_v3">
  <a:themeElements>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ML_v3">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ML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ML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ML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ML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ML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ML_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ML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ML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ML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ML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ML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ExpireDate xmlns="421c84ea-e469-4c71-96ba-34e84a7a7893">2012-07-22T17:03:15+00:00</_dlc_ExpireDate>
    <Description0 xmlns="421c84ea-e469-4c71-96ba-34e84a7a7893">Ovid-branded PPT  tempalte 2011</Description0>
    <_dlc_ExpireDateSaved xmlns="421c84ea-e469-4c71-96ba-34e84a7a7893" xsi:nil="true"/>
  </documentManagement>
</p:properties>
</file>

<file path=customXml/item2.xml><?xml version="1.0" encoding="utf-8"?>
<?mso-contentType ?>
<p:Policy xmlns:p="office.server.policy" id="" local="true">
  <p:Name>Document</p:Name>
  <p:Description>Document management policy</p:Description>
  <p:Statement>Document management policy to enforce document expiry and disposition workflow after 12 months from last modify date.</p:Statement>
  <p:PolicyItems>
    <p:PolicyItem featureId="Microsoft.Office.RecordsManagement.PolicyFeatures.Expiration">
      <p:Name>Expiration</p:Name>
      <p:Description>Automatic scheduling of content for processing, and expiry of content that has reached its due date.</p:Description>
      <p:CustomData>
        <data>
          <formula id="Microsoft.Office.RecordsManagement.PolicyFeatures.Expiration.Formula.BuiltIn">
            <number>12</number>
            <property>Modified</property>
            <period>months</period>
          </formula>
          <action type="workflow" id="e36cee8d-0a49-4f56-989b-08d96603fbaa"/>
        </data>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830CC3A2FEF5E47A8EB485548363ECF" ma:contentTypeVersion="8" ma:contentTypeDescription="Create a new document." ma:contentTypeScope="" ma:versionID="9ec1bcec55402979a5aafa62ab431d47">
  <xsd:schema xmlns:xsd="http://www.w3.org/2001/XMLSchema" xmlns:p="http://schemas.microsoft.com/office/2006/metadata/properties" xmlns:ns2="421c84ea-e469-4c71-96ba-34e84a7a7893" targetNamespace="http://schemas.microsoft.com/office/2006/metadata/properties" ma:root="true" ma:fieldsID="4f9a80b58dde823e5dbf7cb98a8e2e0a" ns2:_="">
    <xsd:import namespace="421c84ea-e469-4c71-96ba-34e84a7a7893"/>
    <xsd:element name="properties">
      <xsd:complexType>
        <xsd:sequence>
          <xsd:element name="documentManagement">
            <xsd:complexType>
              <xsd:all>
                <xsd:element ref="ns2:Description0" minOccurs="0"/>
                <xsd:element ref="ns2:_dlc_Exempt" minOccurs="0"/>
                <xsd:element ref="ns2:_dlc_ExpireDateSaved" minOccurs="0"/>
                <xsd:element ref="ns2:_dlc_ExpireDate" minOccurs="0"/>
              </xsd:all>
            </xsd:complexType>
          </xsd:element>
        </xsd:sequence>
      </xsd:complexType>
    </xsd:element>
  </xsd:schema>
  <xsd:schema xmlns:xsd="http://www.w3.org/2001/XMLSchema" xmlns:dms="http://schemas.microsoft.com/office/2006/documentManagement/types" targetNamespace="421c84ea-e469-4c71-96ba-34e84a7a7893" elementFormDefault="qualified">
    <xsd:import namespace="http://schemas.microsoft.com/office/2006/documentManagement/types"/>
    <xsd:element name="Description0" ma:index="8" nillable="true" ma:displayName="Description" ma:internalName="Description0">
      <xsd:simpleType>
        <xsd:restriction base="dms:Text">
          <xsd:maxLength value="255"/>
        </xsd:restriction>
      </xsd:simpleType>
    </xsd:element>
    <xsd:element name="_dlc_Exempt" ma:index="9" nillable="true" ma:displayName="Exempt from Policy" ma:description="" ma:hidden="true" ma:internalName="_dlc_Exempt" ma:readOnly="true">
      <xsd:simpleType>
        <xsd:restriction base="dms:Unknown"/>
      </xsd:simpleType>
    </xsd:element>
    <xsd:element name="_dlc_ExpireDateSaved" ma:index="10" nillable="true" ma:displayName="Original Expiration Date" ma:description="" ma:hidden="true" ma:internalName="_dlc_ExpireDateSaved" ma:readOnly="true">
      <xsd:simpleType>
        <xsd:restriction base="dms:DateTime"/>
      </xsd:simpleType>
    </xsd:element>
    <xsd:element name="_dlc_ExpireDate" ma:index="11" nillable="true" ma:displayName="Expiration Date" ma:description=""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8078075-D8DF-4409-89CF-221716A954A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421c84ea-e469-4c71-96ba-34e84a7a7893"/>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F0FDE6A9-1F2D-476B-8379-CB1F428D2933}">
  <ds:schemaRefs>
    <ds:schemaRef ds:uri="office.server.policy"/>
  </ds:schemaRefs>
</ds:datastoreItem>
</file>

<file path=customXml/itemProps3.xml><?xml version="1.0" encoding="utf-8"?>
<ds:datastoreItem xmlns:ds="http://schemas.openxmlformats.org/officeDocument/2006/customXml" ds:itemID="{29EA7AEA-5BFB-4115-B20C-29C1EE74322C}">
  <ds:schemaRefs>
    <ds:schemaRef ds:uri="http://schemas.microsoft.com/sharepoint/v3/contenttype/forms"/>
  </ds:schemaRefs>
</ds:datastoreItem>
</file>

<file path=customXml/itemProps4.xml><?xml version="1.0" encoding="utf-8"?>
<ds:datastoreItem xmlns:ds="http://schemas.openxmlformats.org/officeDocument/2006/customXml" ds:itemID="{A5522B86-D8B9-4E4F-B4EE-6FB6C32E8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c84ea-e469-4c71-96ba-34e84a7a789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26569</TotalTime>
  <Words>1285</Words>
  <Application>Microsoft Office PowerPoint</Application>
  <PresentationFormat>On-screen Show (4:3)</PresentationFormat>
  <Paragraphs>219</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1_ICML_v3</vt:lpstr>
      <vt:lpstr>Slide 1</vt:lpstr>
      <vt:lpstr>Who are we? Ovid 101</vt:lpstr>
      <vt:lpstr>Agenda</vt:lpstr>
      <vt:lpstr>Global healthcare challenges today </vt:lpstr>
      <vt:lpstr>Slide 5</vt:lpstr>
      <vt:lpstr>Joanna Briggs Institute</vt:lpstr>
      <vt:lpstr>Slide 7</vt:lpstr>
      <vt:lpstr>How JBI Can Help?</vt:lpstr>
      <vt:lpstr>JBI EBP Resources </vt:lpstr>
      <vt:lpstr>14 Subject Area Nodes</vt:lpstr>
      <vt:lpstr>7 Publication Types</vt:lpstr>
      <vt:lpstr>Slide 12</vt:lpstr>
      <vt:lpstr>Slide 13</vt:lpstr>
      <vt:lpstr>Slide 14</vt:lpstr>
      <vt:lpstr>Getting to the Tools</vt:lpstr>
      <vt:lpstr>JBI’s Evidence-based Practice Methodology</vt:lpstr>
      <vt:lpstr>JBI Tools</vt:lpstr>
      <vt:lpstr>JBI Tools  </vt:lpstr>
      <vt:lpstr>JBI Tools</vt:lpstr>
      <vt:lpstr>JBI Evidence-Based Practice Methodology</vt:lpstr>
      <vt:lpstr>LWW Books for 2014</vt:lpstr>
      <vt:lpstr>Premier Nursing Book Content on Ovid</vt:lpstr>
      <vt:lpstr>More clinical books from LWW…</vt:lpstr>
      <vt:lpstr>Homework and Next Steps.</vt:lpstr>
      <vt:lpstr>Slide 25</vt:lpstr>
    </vt:vector>
  </TitlesOfParts>
  <Company>Ovid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Ovid-branded PPT template 2011</dc:title>
  <dc:creator>Dane Johnson</dc:creator>
  <cp:lastModifiedBy>bodekeg</cp:lastModifiedBy>
  <cp:revision>793</cp:revision>
  <dcterms:created xsi:type="dcterms:W3CDTF">2008-07-25T20:22:59Z</dcterms:created>
  <dcterms:modified xsi:type="dcterms:W3CDTF">2014-03-04T18:29:26Z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0x010100E830CC3A2FEF5E47A8EB485548363ECF</vt:lpwstr>
  </property>
  <property fmtid="{D5CDD505-2E9C-101B-9397-08002B2CF9AE}" pid="3" name="Description0">
    <vt:lpwstr>OvidSP April 2010 Enhancements Customer-Facing Presentation</vt:lpwstr>
  </property>
  <property fmtid="{D5CDD505-2E9C-101B-9397-08002B2CF9AE}" pid="4" name="_dlc_ExpireDate">
    <vt:lpwstr>2011-04-05T15:04:13Z</vt:lpwstr>
  </property>
  <property fmtid="{D5CDD505-2E9C-101B-9397-08002B2CF9AE}" pid="5" name="_dlc_ExpireDateSaved">
    <vt:lpwstr/>
  </property>
</Properties>
</file>