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56" r:id="rId8"/>
    <p:sldId id="259" r:id="rId9"/>
    <p:sldId id="257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87" autoAdjust="0"/>
  </p:normalViewPr>
  <p:slideViewPr>
    <p:cSldViewPr snapToGrid="0" snapToObjects="1">
      <p:cViewPr varScale="1">
        <p:scale>
          <a:sx n="63" d="100"/>
          <a:sy n="63" d="100"/>
        </p:scale>
        <p:origin x="-7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05A9-C680-5A43-80D4-801234C4E016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CFB8-2E21-244D-A9BE-5D8693364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05A9-C680-5A43-80D4-801234C4E016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CFB8-2E21-244D-A9BE-5D8693364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05A9-C680-5A43-80D4-801234C4E016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CFB8-2E21-244D-A9BE-5D8693364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05A9-C680-5A43-80D4-801234C4E016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CFB8-2E21-244D-A9BE-5D8693364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05A9-C680-5A43-80D4-801234C4E016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CFB8-2E21-244D-A9BE-5D8693364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05A9-C680-5A43-80D4-801234C4E016}" type="datetimeFigureOut">
              <a:rPr lang="en-US" smtClean="0"/>
              <a:t>2/24/14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CFB8-2E21-244D-A9BE-5D8693364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05A9-C680-5A43-80D4-801234C4E016}" type="datetimeFigureOut">
              <a:rPr lang="en-US" smtClean="0"/>
              <a:t>2/24/14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CFB8-2E21-244D-A9BE-5D8693364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05A9-C680-5A43-80D4-801234C4E016}" type="datetimeFigureOut">
              <a:rPr lang="en-US" smtClean="0"/>
              <a:t>2/24/14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CFB8-2E21-244D-A9BE-5D8693364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05A9-C680-5A43-80D4-801234C4E016}" type="datetimeFigureOut">
              <a:rPr lang="en-US" smtClean="0"/>
              <a:t>2/24/14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CFB8-2E21-244D-A9BE-5D8693364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05A9-C680-5A43-80D4-801234C4E016}" type="datetimeFigureOut">
              <a:rPr lang="en-US" smtClean="0"/>
              <a:t>2/24/14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CFB8-2E21-244D-A9BE-5D8693364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05A9-C680-5A43-80D4-801234C4E016}" type="datetimeFigureOut">
              <a:rPr lang="en-US" smtClean="0"/>
              <a:t>2/24/14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CFB8-2E21-244D-A9BE-5D8693364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A05A9-C680-5A43-80D4-801234C4E016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2CFB8-2E21-244D-A9BE-5D8693364B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price@scelc.org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burke@scelc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celc.org/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celc.org/offers/future-medicine-future-science-journals-ebooks" TargetMode="Externa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SCELC &amp; Hospital/Medical Libraries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CHIP </a:t>
            </a:r>
          </a:p>
          <a:p>
            <a:r>
              <a:rPr lang="en-US" dirty="0" smtClean="0"/>
              <a:t>February 24, 2014</a:t>
            </a:r>
            <a:endParaRPr lang="en-US" dirty="0"/>
          </a:p>
        </p:txBody>
      </p:sp>
      <p:pic>
        <p:nvPicPr>
          <p:cNvPr id="7" name="Picture 6" descr="scelc slides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6813" y="109041"/>
            <a:ext cx="2699987" cy="139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454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27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about SCELC and its electronic licensing offers?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Rick Burke, SCELC Executive Director, </a:t>
            </a:r>
            <a:r>
              <a:rPr lang="en-US" dirty="0" smtClean="0">
                <a:hlinkClick r:id="rId2"/>
              </a:rPr>
              <a:t>rburke@scelc.org</a:t>
            </a:r>
            <a:endParaRPr lang="en-US" dirty="0" smtClean="0"/>
          </a:p>
          <a:p>
            <a:r>
              <a:rPr lang="en-US" dirty="0" smtClean="0"/>
              <a:t>Jason Price, SCELC Program Manager, </a:t>
            </a:r>
            <a:r>
              <a:rPr lang="en-US" dirty="0" err="1" smtClean="0">
                <a:hlinkClick r:id="rId3"/>
              </a:rPr>
              <a:t>jprice@scelc.org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scelc slides 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7538" y="4895070"/>
            <a:ext cx="1884743" cy="975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SCELC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Nonprofit 501c3 library consortium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Provides consortial arrangements for electronic resources for private academic &amp; non-profit research libraries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20% of SCELC members also NN/LM members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Strong track record since 1986; licensing resources since 1995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http://scelc.org</a:t>
            </a:r>
            <a:endParaRPr lang="en-US" dirty="0"/>
          </a:p>
        </p:txBody>
      </p:sp>
      <p:pic>
        <p:nvPicPr>
          <p:cNvPr id="4" name="Picture 3" descr="scelc slides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7395" y="109041"/>
            <a:ext cx="1619405" cy="83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919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NN/LM-SCELC 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Collaboration between PSR and SCELC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Partnership began in January 2008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PSR brought the need for consortial discounts for e-resources for hospital libraries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SCELC brought 12 years of experience and expertise in negotiating e-resource offers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elc slides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155" y="109041"/>
            <a:ext cx="1144645" cy="59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770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SCELC do for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82613" indent="-514350">
              <a:buFont typeface="Consolas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Negotiates license</a:t>
            </a:r>
          </a:p>
          <a:p>
            <a:pPr marL="582613" indent="-514350">
              <a:buFont typeface="Consolas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Negotiates price</a:t>
            </a:r>
          </a:p>
          <a:p>
            <a:pPr marL="582613" indent="-514350">
              <a:buFont typeface="Consolas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Sets up a trial</a:t>
            </a:r>
          </a:p>
          <a:p>
            <a:pPr marL="582613" indent="-514350">
              <a:buFont typeface="Consolas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Announces offer &amp;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provides an order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form</a:t>
            </a:r>
          </a:p>
          <a:p>
            <a:pPr marL="582613" indent="-514350">
              <a:buFont typeface="Consolas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Gathers &amp; places orders</a:t>
            </a:r>
          </a:p>
          <a:p>
            <a:pPr marL="582613" indent="-514350">
              <a:buFont typeface="Consolas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Signs one license with each vendor on behalf of the group</a:t>
            </a:r>
          </a:p>
          <a:p>
            <a:pPr marL="582613" indent="-514350">
              <a:buFont typeface="Consolas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Manages billing &amp;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payment</a:t>
            </a:r>
          </a:p>
          <a:p>
            <a:pPr marL="582613" indent="-514350">
              <a:buFont typeface="Consolas" charset="0"/>
              <a:buAutoNum type="arabicPeriod"/>
            </a:pP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SCELC collects a small surcharge of 1%-5%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pic>
        <p:nvPicPr>
          <p:cNvPr id="4" name="Picture 3" descr="scelc slides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155" y="109041"/>
            <a:ext cx="1144645" cy="59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790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Initial Savings – First Year of Partnership 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32617"/>
            <a:ext cx="4040188" cy="4493546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List cost of licensed material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Libraries paid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	Cost of licensed material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	SCELC fees</a:t>
            </a:r>
          </a:p>
          <a:p>
            <a:pPr>
              <a:buFont typeface="Wingdings" charset="0"/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Total savings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632617"/>
            <a:ext cx="2470615" cy="4493546"/>
          </a:xfrm>
        </p:spPr>
        <p:txBody>
          <a:bodyPr/>
          <a:lstStyle/>
          <a:p>
            <a:pPr algn="r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$ 517, 492.88</a:t>
            </a:r>
          </a:p>
          <a:p>
            <a:pPr algn="r">
              <a:buFont typeface="Wingdings" charset="0"/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algn="r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$ 137,492.88</a:t>
            </a:r>
          </a:p>
          <a:p>
            <a:pPr algn="r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$8,574.64</a:t>
            </a:r>
          </a:p>
          <a:p>
            <a:pPr algn="r">
              <a:buFont typeface="Wingdings" charset="0"/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algn="r">
              <a:buFont typeface="Wingdings" charset="0"/>
              <a:buNone/>
            </a:pPr>
            <a:r>
              <a:rPr lang="en-US" b="1" dirty="0">
                <a:solidFill>
                  <a:srgbClr val="FFC000"/>
                </a:solidFill>
                <a:latin typeface="Calibri" charset="0"/>
                <a:ea typeface="ＭＳ Ｐゴシック" charset="0"/>
                <a:cs typeface="ＭＳ Ｐゴシック" charset="0"/>
              </a:rPr>
              <a:t>$ 371,058.99</a:t>
            </a:r>
          </a:p>
          <a:p>
            <a:endParaRPr lang="en-US" dirty="0"/>
          </a:p>
        </p:txBody>
      </p:sp>
      <p:pic>
        <p:nvPicPr>
          <p:cNvPr id="9" name="Picture 8" descr="scelc slides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155" y="109041"/>
            <a:ext cx="1144645" cy="59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42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 of Partnership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NN/LM Partnership has gone quiet for the past year</a:t>
            </a:r>
          </a:p>
          <a:p>
            <a:r>
              <a:rPr lang="en-US" dirty="0" smtClean="0"/>
              <a:t>Exhibited at the joint meeting at UCSD last year and there was a high level of awareness of the SCELC program</a:t>
            </a:r>
          </a:p>
          <a:p>
            <a:r>
              <a:rPr lang="en-US" dirty="0" smtClean="0"/>
              <a:t>Declining budgets and hospital library closures have severely impacted levels of business</a:t>
            </a:r>
          </a:p>
          <a:p>
            <a:r>
              <a:rPr lang="en-US" dirty="0" smtClean="0"/>
              <a:t>Currently the offers program through the NN/LM RML at UCLA is in hiatus</a:t>
            </a:r>
          </a:p>
          <a:p>
            <a:r>
              <a:rPr lang="en-US" dirty="0" smtClean="0"/>
              <a:t>Interested in hearing more about how CHIP and SCELC might work together to revive </a:t>
            </a:r>
            <a:r>
              <a:rPr lang="en-US" smtClean="0"/>
              <a:t>licensing opportunities</a:t>
            </a:r>
            <a:endParaRPr lang="en-US" dirty="0"/>
          </a:p>
        </p:txBody>
      </p:sp>
      <p:pic>
        <p:nvPicPr>
          <p:cNvPr id="7" name="Picture 6" descr="scelc slides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155" y="109041"/>
            <a:ext cx="1144645" cy="59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52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5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SCELC NN/LM PSR E-Licensing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Past </a:t>
            </a:r>
            <a:r>
              <a:rPr lang="en-US" u="sng" dirty="0" smtClean="0"/>
              <a:t>Offers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313884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Elsevier Journals</a:t>
            </a:r>
          </a:p>
          <a:p>
            <a:r>
              <a:rPr lang="en-US" dirty="0" smtClean="0"/>
              <a:t>Expert Reviews Journals</a:t>
            </a:r>
          </a:p>
          <a:p>
            <a:r>
              <a:rPr lang="en-US" dirty="0" err="1" smtClean="0"/>
              <a:t>Informa</a:t>
            </a:r>
            <a:r>
              <a:rPr lang="en-US" dirty="0" smtClean="0"/>
              <a:t> Healthcare</a:t>
            </a:r>
          </a:p>
          <a:p>
            <a:r>
              <a:rPr lang="en-US" dirty="0" smtClean="0"/>
              <a:t>McGraw-Hill</a:t>
            </a:r>
          </a:p>
          <a:p>
            <a:r>
              <a:rPr lang="en-US" dirty="0" smtClean="0"/>
              <a:t>Nature Publishing Group</a:t>
            </a:r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313884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Oxford University Press</a:t>
            </a:r>
          </a:p>
          <a:p>
            <a:r>
              <a:rPr lang="en-US" dirty="0" smtClean="0"/>
              <a:t>Ovid</a:t>
            </a:r>
          </a:p>
          <a:p>
            <a:r>
              <a:rPr lang="en-US" dirty="0" smtClean="0"/>
              <a:t>Serials Solutions</a:t>
            </a:r>
          </a:p>
          <a:p>
            <a:r>
              <a:rPr lang="en-US" dirty="0" smtClean="0"/>
              <a:t>Springer</a:t>
            </a:r>
          </a:p>
          <a:p>
            <a:r>
              <a:rPr lang="en-US" dirty="0" err="1" smtClean="0"/>
              <a:t>STAT!Ref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scelc slides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2057" y="5583148"/>
            <a:ext cx="1884743" cy="975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or Upcoming Offers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Rittenhouse R2 medical </a:t>
            </a:r>
            <a:r>
              <a:rPr lang="en-US" dirty="0" err="1" smtClean="0"/>
              <a:t>ebooks</a:t>
            </a:r>
            <a:endParaRPr lang="en-US" dirty="0" smtClean="0"/>
          </a:p>
          <a:p>
            <a:pPr lvl="1"/>
            <a:r>
              <a:rPr lang="en-US" dirty="0" smtClean="0"/>
              <a:t>&gt;22% discount</a:t>
            </a:r>
          </a:p>
          <a:p>
            <a:pPr lvl="1"/>
            <a:r>
              <a:rPr lang="en-US" dirty="0" smtClean="0"/>
              <a:t>Large list of titles</a:t>
            </a:r>
          </a:p>
          <a:p>
            <a:pPr lvl="1"/>
            <a:r>
              <a:rPr lang="en-US" dirty="0" smtClean="0"/>
              <a:t>PDA option being explored</a:t>
            </a:r>
          </a:p>
          <a:p>
            <a:pPr lvl="1"/>
            <a:r>
              <a:rPr lang="en-US" dirty="0" smtClean="0"/>
              <a:t>More details after SCELC Vendor Day</a:t>
            </a:r>
          </a:p>
          <a:p>
            <a:r>
              <a:rPr lang="en-US" dirty="0" smtClean="0"/>
              <a:t>Future Science Group </a:t>
            </a:r>
          </a:p>
          <a:p>
            <a:pPr lvl="1"/>
            <a:r>
              <a:rPr lang="en-US" dirty="0">
                <a:hlinkClick r:id="rId2"/>
              </a:rPr>
              <a:t>http://scelc.org/offers/future-medicine-future-science-journals-</a:t>
            </a:r>
            <a:r>
              <a:rPr lang="en-US" dirty="0" smtClean="0">
                <a:hlinkClick r:id="rId2"/>
              </a:rPr>
              <a:t>ebooks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7" name="Picture 6" descr="scelc slides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2155" y="109041"/>
            <a:ext cx="1144645" cy="59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557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Participants / SCELC Affiliates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4984064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en-US" sz="3789" dirty="0" smtClean="0"/>
              <a:t>Arrowhead Regional Medical Center</a:t>
            </a:r>
          </a:p>
          <a:p>
            <a:pPr>
              <a:defRPr/>
            </a:pPr>
            <a:r>
              <a:rPr lang="en-US" sz="3789" dirty="0"/>
              <a:t>Banner Good Samaritan</a:t>
            </a:r>
          </a:p>
          <a:p>
            <a:pPr>
              <a:defRPr/>
            </a:pPr>
            <a:r>
              <a:rPr lang="en-US" sz="3789" dirty="0"/>
              <a:t>Beverly Hospital</a:t>
            </a:r>
          </a:p>
          <a:p>
            <a:pPr>
              <a:defRPr/>
            </a:pPr>
            <a:r>
              <a:rPr lang="en-US" sz="3789" dirty="0"/>
              <a:t>California Pacific Medical </a:t>
            </a:r>
            <a:r>
              <a:rPr lang="en-US" sz="3789" dirty="0" smtClean="0"/>
              <a:t>Center</a:t>
            </a:r>
          </a:p>
          <a:p>
            <a:pPr>
              <a:defRPr/>
            </a:pPr>
            <a:r>
              <a:rPr lang="en-US" sz="3789" dirty="0" smtClean="0"/>
              <a:t>City of Hope National Medical Center*</a:t>
            </a:r>
          </a:p>
          <a:p>
            <a:pPr>
              <a:defRPr/>
            </a:pPr>
            <a:r>
              <a:rPr lang="en-US" sz="3789" dirty="0" smtClean="0"/>
              <a:t>Cedars-Sinai Medical Center*</a:t>
            </a:r>
          </a:p>
          <a:p>
            <a:pPr>
              <a:defRPr/>
            </a:pPr>
            <a:r>
              <a:rPr lang="en-US" sz="3789" dirty="0" smtClean="0"/>
              <a:t>Community </a:t>
            </a:r>
            <a:r>
              <a:rPr lang="en-US" sz="3789" dirty="0"/>
              <a:t>Regional Medical </a:t>
            </a:r>
            <a:r>
              <a:rPr lang="en-US" sz="3789" dirty="0" smtClean="0"/>
              <a:t>Center</a:t>
            </a:r>
          </a:p>
          <a:p>
            <a:pPr>
              <a:defRPr/>
            </a:pPr>
            <a:r>
              <a:rPr lang="en-US" sz="3789" dirty="0" smtClean="0"/>
              <a:t>Cottage Health System</a:t>
            </a:r>
          </a:p>
          <a:p>
            <a:r>
              <a:rPr lang="en-US" sz="3789" dirty="0" smtClean="0"/>
              <a:t>Good Samaritan Hospital (L.A.)</a:t>
            </a:r>
          </a:p>
          <a:p>
            <a:r>
              <a:rPr lang="en-US" sz="3789" dirty="0" smtClean="0"/>
              <a:t>Kaweah Delta Healthcare</a:t>
            </a:r>
          </a:p>
          <a:p>
            <a:r>
              <a:rPr lang="en-US" sz="3789" dirty="0" smtClean="0"/>
              <a:t>Memorial Hospitals Association</a:t>
            </a:r>
          </a:p>
          <a:p>
            <a:r>
              <a:rPr lang="en-US" sz="3789" dirty="0" err="1" smtClean="0"/>
              <a:t>Natividad</a:t>
            </a:r>
            <a:r>
              <a:rPr lang="en-US" sz="3789" dirty="0" smtClean="0"/>
              <a:t> Medical Center</a:t>
            </a:r>
          </a:p>
          <a:p>
            <a:r>
              <a:rPr lang="en-US" sz="3789" dirty="0" smtClean="0"/>
              <a:t>Naval Medical Center (S.D.)</a:t>
            </a:r>
          </a:p>
          <a:p>
            <a:r>
              <a:rPr lang="en-US" sz="3789" dirty="0" smtClean="0"/>
              <a:t>Oroville Hospital</a:t>
            </a:r>
          </a:p>
          <a:p>
            <a:r>
              <a:rPr lang="en-US" sz="3789" dirty="0" smtClean="0"/>
              <a:t>Pacific </a:t>
            </a:r>
            <a:r>
              <a:rPr lang="en-US" sz="3789" dirty="0"/>
              <a:t>College of Oriental Medicine</a:t>
            </a:r>
          </a:p>
          <a:p>
            <a:endParaRPr lang="en-US" sz="3789" dirty="0" smtClean="0"/>
          </a:p>
          <a:p>
            <a:endParaRPr lang="en-US" sz="3789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984064"/>
          </a:xfrm>
        </p:spPr>
        <p:txBody>
          <a:bodyPr>
            <a:normAutofit fontScale="47500" lnSpcReduction="20000"/>
          </a:bodyPr>
          <a:lstStyle/>
          <a:p>
            <a:r>
              <a:rPr lang="en-US" sz="3789" dirty="0" smtClean="0"/>
              <a:t>Patton State Hospital</a:t>
            </a:r>
          </a:p>
          <a:p>
            <a:r>
              <a:rPr lang="en-US" sz="3789" dirty="0" smtClean="0"/>
              <a:t>Pomona Valley Hospital Medical Center</a:t>
            </a:r>
          </a:p>
          <a:p>
            <a:r>
              <a:rPr lang="en-US" sz="3789" dirty="0" smtClean="0"/>
              <a:t>Presbyterian Intercommunity Hospital</a:t>
            </a:r>
          </a:p>
          <a:p>
            <a:r>
              <a:rPr lang="en-US" sz="3789" dirty="0" smtClean="0"/>
              <a:t>Providence St. Joseph Medical Center</a:t>
            </a:r>
          </a:p>
          <a:p>
            <a:r>
              <a:rPr lang="en-US" sz="3789" dirty="0" smtClean="0"/>
              <a:t>Queens Medical Center</a:t>
            </a:r>
          </a:p>
          <a:p>
            <a:r>
              <a:rPr lang="en-US" sz="3789" dirty="0" smtClean="0"/>
              <a:t>St. Francis Memorial Hospital</a:t>
            </a:r>
          </a:p>
          <a:p>
            <a:r>
              <a:rPr lang="en-US" sz="3789" dirty="0" smtClean="0"/>
              <a:t>St. John’s Regional Medical Center</a:t>
            </a:r>
          </a:p>
          <a:p>
            <a:r>
              <a:rPr lang="en-US" sz="3789" dirty="0" smtClean="0"/>
              <a:t>San Francisco General Hospital</a:t>
            </a:r>
          </a:p>
          <a:p>
            <a:r>
              <a:rPr lang="en-US" sz="3789" dirty="0" smtClean="0"/>
              <a:t>Santa Clara Valley Medical Center</a:t>
            </a:r>
          </a:p>
          <a:p>
            <a:r>
              <a:rPr lang="en-US" sz="3789" dirty="0" smtClean="0"/>
              <a:t>Sutter Medical Center (Sacramento)</a:t>
            </a:r>
          </a:p>
          <a:p>
            <a:r>
              <a:rPr lang="en-US" sz="3789" smtClean="0"/>
              <a:t>University </a:t>
            </a:r>
            <a:r>
              <a:rPr lang="en-US" sz="3789" dirty="0" smtClean="0"/>
              <a:t>Medical Center of Southern Nevada</a:t>
            </a:r>
          </a:p>
          <a:p>
            <a:r>
              <a:rPr lang="en-US" sz="3789" dirty="0" smtClean="0"/>
              <a:t>USC Norris Medical Center*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6401702"/>
            <a:ext cx="4583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Also a SCELC Member</a:t>
            </a:r>
            <a:endParaRPr lang="en-US" dirty="0"/>
          </a:p>
        </p:txBody>
      </p:sp>
      <p:pic>
        <p:nvPicPr>
          <p:cNvPr id="6" name="Picture 5" descr="scelc slides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155" y="109041"/>
            <a:ext cx="1144645" cy="592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496</Words>
  <Application>Microsoft Macintosh PowerPoint</Application>
  <PresentationFormat>On-screen Show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SCELC &amp; Hospital/Medical Libraries</vt:lpstr>
      <vt:lpstr>What is SCELC</vt:lpstr>
      <vt:lpstr>The NN/LM-SCELC Partnership</vt:lpstr>
      <vt:lpstr>What does SCELC do for you?</vt:lpstr>
      <vt:lpstr>Initial Savings – First Year of Partnership </vt:lpstr>
      <vt:lpstr>Current State of Partnership</vt:lpstr>
      <vt:lpstr>SCELC NN/LM PSR E-Licensing   Past Offers  </vt:lpstr>
      <vt:lpstr>Current or Upcoming Offers</vt:lpstr>
      <vt:lpstr>Current Participants / SCELC Affiliates</vt:lpstr>
      <vt:lpstr>Questions about SCELC and its electronic licensing offers?</vt:lpstr>
    </vt:vector>
  </TitlesOfParts>
  <Company>SCELC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about SCELC and its electronic licensing offers?</dc:title>
  <dc:creator>James Wiser</dc:creator>
  <cp:lastModifiedBy>Rick Burke</cp:lastModifiedBy>
  <cp:revision>9</cp:revision>
  <dcterms:created xsi:type="dcterms:W3CDTF">2011-02-03T19:14:39Z</dcterms:created>
  <dcterms:modified xsi:type="dcterms:W3CDTF">2014-02-24T16:04:54Z</dcterms:modified>
</cp:coreProperties>
</file>