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76" r:id="rId4"/>
    <p:sldMasterId id="2147483678" r:id="rId5"/>
    <p:sldMasterId id="2147483680" r:id="rId6"/>
    <p:sldMasterId id="2147483682" r:id="rId7"/>
    <p:sldMasterId id="2147483684" r:id="rId8"/>
    <p:sldMasterId id="2147483686" r:id="rId9"/>
    <p:sldMasterId id="2147483688" r:id="rId10"/>
    <p:sldMasterId id="2147483690" r:id="rId11"/>
  </p:sldMasterIdLst>
  <p:notesMasterIdLst>
    <p:notesMasterId r:id="rId56"/>
  </p:notesMasterIdLst>
  <p:sldIdLst>
    <p:sldId id="335" r:id="rId12"/>
    <p:sldId id="288" r:id="rId13"/>
    <p:sldId id="259" r:id="rId14"/>
    <p:sldId id="276" r:id="rId15"/>
    <p:sldId id="327" r:id="rId16"/>
    <p:sldId id="316" r:id="rId17"/>
    <p:sldId id="317" r:id="rId18"/>
    <p:sldId id="318" r:id="rId19"/>
    <p:sldId id="330" r:id="rId20"/>
    <p:sldId id="331" r:id="rId21"/>
    <p:sldId id="315" r:id="rId22"/>
    <p:sldId id="328" r:id="rId23"/>
    <p:sldId id="291" r:id="rId24"/>
    <p:sldId id="334" r:id="rId25"/>
    <p:sldId id="322" r:id="rId26"/>
    <p:sldId id="314" r:id="rId27"/>
    <p:sldId id="270" r:id="rId28"/>
    <p:sldId id="324" r:id="rId29"/>
    <p:sldId id="313" r:id="rId30"/>
    <p:sldId id="333" r:id="rId31"/>
    <p:sldId id="325" r:id="rId32"/>
    <p:sldId id="312" r:id="rId33"/>
    <p:sldId id="277" r:id="rId34"/>
    <p:sldId id="294" r:id="rId35"/>
    <p:sldId id="295" r:id="rId36"/>
    <p:sldId id="296" r:id="rId37"/>
    <p:sldId id="297" r:id="rId38"/>
    <p:sldId id="298" r:id="rId39"/>
    <p:sldId id="299" r:id="rId40"/>
    <p:sldId id="308" r:id="rId41"/>
    <p:sldId id="303" r:id="rId42"/>
    <p:sldId id="304" r:id="rId43"/>
    <p:sldId id="305" r:id="rId44"/>
    <p:sldId id="307" r:id="rId45"/>
    <p:sldId id="320" r:id="rId46"/>
    <p:sldId id="329" r:id="rId47"/>
    <p:sldId id="284" r:id="rId48"/>
    <p:sldId id="323" r:id="rId49"/>
    <p:sldId id="340" r:id="rId50"/>
    <p:sldId id="341" r:id="rId51"/>
    <p:sldId id="342" r:id="rId52"/>
    <p:sldId id="343" r:id="rId53"/>
    <p:sldId id="338" r:id="rId54"/>
    <p:sldId id="344" r:id="rId55"/>
  </p:sldIdLst>
  <p:sldSz cx="9144000" cy="6858000" type="screen4x3"/>
  <p:notesSz cx="7010400" cy="92964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3F"/>
    <a:srgbClr val="F69F2A"/>
    <a:srgbClr val="FC9804"/>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3" autoAdjust="0"/>
    <p:restoredTop sz="94434" autoAdjust="0"/>
  </p:normalViewPr>
  <p:slideViewPr>
    <p:cSldViewPr snapToObjects="1">
      <p:cViewPr varScale="1">
        <p:scale>
          <a:sx n="74" d="100"/>
          <a:sy n="74" d="100"/>
        </p:scale>
        <p:origin x="1284" y="72"/>
      </p:cViewPr>
      <p:guideLst>
        <p:guide orient="horz" pos="2160"/>
        <p:guide pos="2880"/>
      </p:guideLst>
    </p:cSldViewPr>
  </p:slideViewPr>
  <p:outlineViewPr>
    <p:cViewPr>
      <p:scale>
        <a:sx n="33" d="100"/>
        <a:sy n="33" d="100"/>
      </p:scale>
      <p:origin x="0" y="-12612"/>
    </p:cViewPr>
  </p:outlineViewPr>
  <p:notesTextViewPr>
    <p:cViewPr>
      <p:scale>
        <a:sx n="100" d="100"/>
        <a:sy n="100" d="100"/>
      </p:scale>
      <p:origin x="0" y="0"/>
    </p:cViewPr>
  </p:notesTextViewPr>
  <p:sorterViewPr>
    <p:cViewPr>
      <p:scale>
        <a:sx n="100" d="100"/>
        <a:sy n="100" d="100"/>
      </p:scale>
      <p:origin x="0" y="-12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5F1B1C5-CBF9-4C70-B6E6-1074E2A9A8F8}" type="datetimeFigureOut">
              <a:rPr lang="en-US" smtClean="0"/>
              <a:pPr/>
              <a:t>7/29/2015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2CD109-D7C0-46FD-83B1-3B5DD039AE6B}" type="slidenum">
              <a:rPr lang="en-US" smtClean="0"/>
              <a:pPr/>
              <a:t>‹#›</a:t>
            </a:fld>
            <a:endParaRPr lang="en-US"/>
          </a:p>
        </p:txBody>
      </p:sp>
    </p:spTree>
    <p:extLst>
      <p:ext uri="{BB962C8B-B14F-4D97-AF65-F5344CB8AC3E}">
        <p14:creationId xmlns:p14="http://schemas.microsoft.com/office/powerpoint/2010/main" val="211646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3 in the a.m. and you’ve got a patient</a:t>
            </a:r>
            <a:r>
              <a:rPr lang="en-US" baseline="0" dirty="0" smtClean="0"/>
              <a:t> that’s just been admitted via the ED.  You don’t want to page your attending but you need some advice on what an experienced physician would do.</a:t>
            </a:r>
          </a:p>
          <a:p>
            <a:endParaRPr lang="en-US" baseline="0" dirty="0" smtClean="0"/>
          </a:p>
          <a:p>
            <a:r>
              <a:rPr lang="en-US" baseline="0" dirty="0" smtClean="0"/>
              <a:t>UTD has always been good at this.  You might argue that’s why medical students love it so much and that familiarity just carries over into their residency and practice.</a:t>
            </a:r>
          </a:p>
          <a:p>
            <a:endParaRPr lang="en-US" baseline="0" dirty="0" smtClean="0"/>
          </a:p>
          <a:p>
            <a:r>
              <a:rPr lang="en-US" baseline="0" dirty="0" smtClean="0"/>
              <a:t>SEGUE: Now DynaMed does this too</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1</a:t>
            </a:fld>
            <a:endParaRPr lang="en-US"/>
          </a:p>
        </p:txBody>
      </p:sp>
    </p:spTree>
    <p:extLst>
      <p:ext uri="{BB962C8B-B14F-4D97-AF65-F5344CB8AC3E}">
        <p14:creationId xmlns:p14="http://schemas.microsoft.com/office/powerpoint/2010/main" val="1514162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is using GRADE.</a:t>
            </a:r>
          </a:p>
          <a:p>
            <a:endParaRPr lang="en-US" dirty="0" smtClean="0"/>
          </a:p>
          <a:p>
            <a:r>
              <a:rPr lang="en-US" dirty="0" smtClean="0"/>
              <a:t>SEGUE: Now</a:t>
            </a:r>
            <a:r>
              <a:rPr lang="en-US" baseline="0" dirty="0" smtClean="0"/>
              <a:t> let’s take a look at another perceived limitation of DynaMed.</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10</a:t>
            </a:fld>
            <a:endParaRPr lang="en-US"/>
          </a:p>
        </p:txBody>
      </p:sp>
    </p:spTree>
    <p:extLst>
      <p:ext uri="{BB962C8B-B14F-4D97-AF65-F5344CB8AC3E}">
        <p14:creationId xmlns:p14="http://schemas.microsoft.com/office/powerpoint/2010/main" val="117214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DynaMed was</a:t>
            </a:r>
            <a:r>
              <a:rPr lang="en-US" baseline="0" dirty="0" smtClean="0"/>
              <a:t> started by a family physician, Dr. Brian Alper.  Many of you have met him.  While EBSCO expanded the number of physicians and their specialties for DynaMed, the market perception was that it was still a family medicine product.  </a:t>
            </a:r>
          </a:p>
          <a:p>
            <a:endParaRPr lang="en-US" baseline="0" dirty="0" smtClean="0"/>
          </a:p>
          <a:p>
            <a:r>
              <a:rPr lang="en-US" baseline="0" dirty="0" smtClean="0"/>
              <a:t>SEGUE: We’ve put that behind us.</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11</a:t>
            </a:fld>
            <a:endParaRPr lang="en-US"/>
          </a:p>
        </p:txBody>
      </p:sp>
    </p:spTree>
    <p:extLst>
      <p:ext uri="{BB962C8B-B14F-4D97-AF65-F5344CB8AC3E}">
        <p14:creationId xmlns:p14="http://schemas.microsoft.com/office/powerpoint/2010/main" val="3259489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spent the last two years recruiting</a:t>
            </a:r>
            <a:r>
              <a:rPr lang="en-US" baseline="0" dirty="0" smtClean="0"/>
              <a:t> clinical experts to work with our editorial team and editorial methodology.</a:t>
            </a:r>
          </a:p>
          <a:p>
            <a:endParaRPr lang="en-US" baseline="0" dirty="0" smtClean="0"/>
          </a:p>
          <a:p>
            <a:r>
              <a:rPr lang="en-US" baseline="0" dirty="0" smtClean="0"/>
              <a:t>SEGUE: We’ve also expanded the number of experts dedicated to DynaMed Plus.</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12</a:t>
            </a:fld>
            <a:endParaRPr lang="en-US"/>
          </a:p>
        </p:txBody>
      </p:sp>
    </p:spTree>
    <p:extLst>
      <p:ext uri="{BB962C8B-B14F-4D97-AF65-F5344CB8AC3E}">
        <p14:creationId xmlns:p14="http://schemas.microsoft.com/office/powerpoint/2010/main" val="224636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part</a:t>
            </a:r>
            <a:r>
              <a:rPr lang="en-US" baseline="0" dirty="0" smtClean="0"/>
              <a:t> of the physician team working at EBSCO’s headquarters on DM+.  We now have 9 physicians in Ipswich working on DM+. </a:t>
            </a:r>
            <a:endParaRPr lang="en-US" dirty="0" smtClean="0"/>
          </a:p>
          <a:p>
            <a:endParaRPr lang="en-US" dirty="0" smtClean="0"/>
          </a:p>
          <a:p>
            <a:r>
              <a:rPr lang="en-US" dirty="0" smtClean="0"/>
              <a:t>SEGUE:</a:t>
            </a:r>
            <a:r>
              <a:rPr lang="en-US" baseline="0" dirty="0" smtClean="0"/>
              <a:t> We’ve created a world-class executive board</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13</a:t>
            </a:fld>
            <a:endParaRPr lang="en-US"/>
          </a:p>
        </p:txBody>
      </p:sp>
    </p:spTree>
    <p:extLst>
      <p:ext uri="{BB962C8B-B14F-4D97-AF65-F5344CB8AC3E}">
        <p14:creationId xmlns:p14="http://schemas.microsoft.com/office/powerpoint/2010/main" val="21122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the best of both worlds –</a:t>
            </a:r>
            <a:r>
              <a:rPr lang="en-US" baseline="0" dirty="0" smtClean="0"/>
              <a:t> it’s experts informed by the evidence</a:t>
            </a:r>
          </a:p>
          <a:p>
            <a:endParaRPr lang="en-US" baseline="0" dirty="0" smtClean="0"/>
          </a:p>
          <a:p>
            <a:r>
              <a:rPr lang="en-US" baseline="0" dirty="0" smtClean="0"/>
              <a:t>SEGUE: We have invested in our physician leadership team</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14</a:t>
            </a:fld>
            <a:endParaRPr lang="en-US"/>
          </a:p>
        </p:txBody>
      </p:sp>
    </p:spTree>
    <p:extLst>
      <p:ext uri="{BB962C8B-B14F-4D97-AF65-F5344CB8AC3E}">
        <p14:creationId xmlns:p14="http://schemas.microsoft.com/office/powerpoint/2010/main" val="2283875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board will help guide</a:t>
            </a:r>
            <a:r>
              <a:rPr lang="en-US" baseline="0" dirty="0" smtClean="0"/>
              <a:t> on editorial matters, evidence-based practice, and guidelines.</a:t>
            </a:r>
          </a:p>
          <a:p>
            <a:endParaRPr lang="en-US" baseline="0" dirty="0" smtClean="0"/>
          </a:p>
          <a:p>
            <a:r>
              <a:rPr lang="en-US" baseline="0" dirty="0" smtClean="0"/>
              <a:t>SEGUE:  Directly related to the complaint about experts is the perceived lack of specialty content.</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15</a:t>
            </a:fld>
            <a:endParaRPr lang="en-US"/>
          </a:p>
        </p:txBody>
      </p:sp>
    </p:spTree>
    <p:extLst>
      <p:ext uri="{BB962C8B-B14F-4D97-AF65-F5344CB8AC3E}">
        <p14:creationId xmlns:p14="http://schemas.microsoft.com/office/powerpoint/2010/main" val="284050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SEGUE: In addition</a:t>
            </a:r>
            <a:r>
              <a:rPr lang="en-US" baseline="0" dirty="0" smtClean="0"/>
              <a:t> to adding to the editorial team…</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16</a:t>
            </a:fld>
            <a:endParaRPr lang="en-US"/>
          </a:p>
        </p:txBody>
      </p:sp>
    </p:spTree>
    <p:extLst>
      <p:ext uri="{BB962C8B-B14F-4D97-AF65-F5344CB8AC3E}">
        <p14:creationId xmlns:p14="http://schemas.microsoft.com/office/powerpoint/2010/main" val="3922441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Editorial</a:t>
            </a:r>
            <a:r>
              <a:rPr lang="en-US" baseline="0" dirty="0" smtClean="0"/>
              <a:t> team has been reorganized  to support specialties.  And specialty experts have been recruited to represent their subspecialties working under these new five publishing groups.</a:t>
            </a:r>
          </a:p>
          <a:p>
            <a:endParaRPr lang="en-US" baseline="0" dirty="0" smtClean="0"/>
          </a:p>
          <a:p>
            <a:r>
              <a:rPr lang="en-US" baseline="0" dirty="0" smtClean="0"/>
              <a:t>SEGUE:  This allows us to develop…</a:t>
            </a:r>
            <a:endParaRPr lang="en-US" dirty="0"/>
          </a:p>
        </p:txBody>
      </p:sp>
      <p:sp>
        <p:nvSpPr>
          <p:cNvPr id="4" name="Slide Number Placeholder 3"/>
          <p:cNvSpPr>
            <a:spLocks noGrp="1"/>
          </p:cNvSpPr>
          <p:nvPr>
            <p:ph type="sldNum" sz="quarter" idx="10"/>
          </p:nvPr>
        </p:nvSpPr>
        <p:spPr/>
        <p:txBody>
          <a:bodyPr/>
          <a:lstStyle/>
          <a:p>
            <a:fld id="{72FAF956-9031-4533-8D50-F14A286E495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19308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the same 7-step methodology as DynaMed and with the same daily updating.  It’s really the best of DynaMed and UTD.</a:t>
            </a:r>
          </a:p>
          <a:p>
            <a:endParaRPr lang="en-US" baseline="0" dirty="0" smtClean="0"/>
          </a:p>
          <a:p>
            <a:r>
              <a:rPr lang="en-US" baseline="0" dirty="0" smtClean="0"/>
              <a:t>Experts guided by the evidence.</a:t>
            </a:r>
          </a:p>
          <a:p>
            <a:endParaRPr lang="en-US" baseline="0" dirty="0" smtClean="0"/>
          </a:p>
          <a:p>
            <a:r>
              <a:rPr lang="en-US" baseline="0" dirty="0" smtClean="0"/>
              <a:t>SEGUE: Another comment that we hear is that we don’t have images in DM</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18</a:t>
            </a:fld>
            <a:endParaRPr lang="en-US"/>
          </a:p>
        </p:txBody>
      </p:sp>
    </p:spTree>
    <p:extLst>
      <p:ext uri="{BB962C8B-B14F-4D97-AF65-F5344CB8AC3E}">
        <p14:creationId xmlns:p14="http://schemas.microsoft.com/office/powerpoint/2010/main" val="70689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2CD109-D7C0-46FD-83B1-3B5DD039AE6B}" type="slidenum">
              <a:rPr lang="en-US" smtClean="0"/>
              <a:pPr/>
              <a:t>19</a:t>
            </a:fld>
            <a:endParaRPr lang="en-US"/>
          </a:p>
        </p:txBody>
      </p:sp>
    </p:spTree>
    <p:extLst>
      <p:ext uri="{BB962C8B-B14F-4D97-AF65-F5344CB8AC3E}">
        <p14:creationId xmlns:p14="http://schemas.microsoft.com/office/powerpoint/2010/main" val="231669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Christian Patrick with EBSCO</a:t>
            </a:r>
            <a:r>
              <a:rPr lang="en-US" baseline="0" dirty="0" smtClean="0"/>
              <a:t> Health.  Today I’m excited to announce the launch of DynaMed Plus.  We’ve spent the last two years working on this product.  I’m going spend about an hour talking about it leaving time for questions at the end.</a:t>
            </a:r>
          </a:p>
          <a:p>
            <a:endParaRPr lang="en-US" baseline="0" dirty="0" smtClean="0"/>
          </a:p>
          <a:p>
            <a:r>
              <a:rPr lang="en-US" baseline="0" dirty="0" smtClean="0"/>
              <a:t>SEGUE: DynaMed is a great product that continues to gain market share.  So what are we trying to do with this product?</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2</a:t>
            </a:fld>
            <a:endParaRPr lang="en-US"/>
          </a:p>
        </p:txBody>
      </p:sp>
    </p:spTree>
    <p:extLst>
      <p:ext uri="{BB962C8B-B14F-4D97-AF65-F5344CB8AC3E}">
        <p14:creationId xmlns:p14="http://schemas.microsoft.com/office/powerpoint/2010/main" val="3867336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0" dirty="0" smtClean="0">
                <a:latin typeface="+mn-lt"/>
              </a:rPr>
              <a:t>DynaMed Plus includes more than 4,000 images with more than 2,000 from the</a:t>
            </a:r>
            <a:r>
              <a:rPr lang="en-US" b="0" baseline="0" dirty="0" smtClean="0">
                <a:latin typeface="+mn-lt"/>
              </a:rPr>
              <a:t> American College of Physicians</a:t>
            </a:r>
            <a:r>
              <a:rPr lang="en-US" b="0" dirty="0" smtClean="0">
                <a:latin typeface="+mn-lt"/>
              </a:rPr>
              <a:t>.  Images are </a:t>
            </a:r>
            <a:r>
              <a:rPr lang="en-US" b="0" i="1" dirty="0" smtClean="0">
                <a:latin typeface="+mn-lt"/>
              </a:rPr>
              <a:t>searchable</a:t>
            </a:r>
            <a:r>
              <a:rPr lang="en-US" b="0" dirty="0" smtClean="0">
                <a:latin typeface="+mn-lt"/>
              </a:rPr>
              <a:t> as well as embedded in relevant topics</a:t>
            </a:r>
          </a:p>
          <a:p>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20</a:t>
            </a:fld>
            <a:endParaRPr lang="en-US"/>
          </a:p>
        </p:txBody>
      </p:sp>
    </p:spTree>
    <p:extLst>
      <p:ext uri="{BB962C8B-B14F-4D97-AF65-F5344CB8AC3E}">
        <p14:creationId xmlns:p14="http://schemas.microsoft.com/office/powerpoint/2010/main" val="209197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images are downloadable</a:t>
            </a:r>
            <a:r>
              <a:rPr lang="en-US" baseline="0" dirty="0" smtClean="0"/>
              <a:t> with a simple mouse click and useable for non-commercial purposes.  And you don’t have to save them in </a:t>
            </a:r>
            <a:r>
              <a:rPr lang="en-US" baseline="0" dirty="0" err="1" smtClean="0"/>
              <a:t>ppt</a:t>
            </a:r>
            <a:r>
              <a:rPr lang="en-US" baseline="0" dirty="0" smtClean="0"/>
              <a:t> to use them somewhere else!</a:t>
            </a:r>
          </a:p>
          <a:p>
            <a:endParaRPr lang="en-US" baseline="0" dirty="0" smtClean="0"/>
          </a:p>
          <a:p>
            <a:r>
              <a:rPr lang="en-US" baseline="0" dirty="0" smtClean="0"/>
              <a:t>SEGUE:  So far I’ve talked about the areas where we’ve matched UTD and in some ways moved ahead of them.  Now I’d like to talk to you about where we’re taking a giant leap forward.</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21</a:t>
            </a:fld>
            <a:endParaRPr lang="en-US"/>
          </a:p>
        </p:txBody>
      </p:sp>
    </p:spTree>
    <p:extLst>
      <p:ext uri="{BB962C8B-B14F-4D97-AF65-F5344CB8AC3E}">
        <p14:creationId xmlns:p14="http://schemas.microsoft.com/office/powerpoint/2010/main" val="172745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done</a:t>
            </a:r>
            <a:r>
              <a:rPr lang="en-US" baseline="0" dirty="0" smtClean="0"/>
              <a:t> a lot of research recently about how physicians gather information.  Two things became very clear.  They’re on their mobile devices.  And they are going to Google.  </a:t>
            </a:r>
          </a:p>
          <a:p>
            <a:endParaRPr lang="en-US" baseline="0" dirty="0" smtClean="0"/>
          </a:p>
          <a:p>
            <a:r>
              <a:rPr lang="en-US" baseline="0" dirty="0" smtClean="0"/>
              <a:t>These observations inform everything that we’ve done with DM Plus.  We’ve created a next generation POC search that gives physicians a reason to switch from UTD.</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22</a:t>
            </a:fld>
            <a:endParaRPr lang="en-US"/>
          </a:p>
        </p:txBody>
      </p:sp>
    </p:spTree>
    <p:extLst>
      <p:ext uri="{BB962C8B-B14F-4D97-AF65-F5344CB8AC3E}">
        <p14:creationId xmlns:p14="http://schemas.microsoft.com/office/powerpoint/2010/main" val="1632480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number of ways that we’ve solved the problem of accessing content quickly.</a:t>
            </a:r>
            <a:r>
              <a:rPr lang="en-US" baseline="0" dirty="0" smtClean="0"/>
              <a:t>  W</a:t>
            </a:r>
            <a:r>
              <a:rPr lang="en-US" dirty="0" smtClean="0"/>
              <a:t>e’re focusing</a:t>
            </a:r>
            <a:r>
              <a:rPr lang="en-US" baseline="0" dirty="0" smtClean="0"/>
              <a:t> on the idea of “Time to answer”.</a:t>
            </a:r>
          </a:p>
          <a:p>
            <a:endParaRPr lang="en-US" baseline="0" dirty="0" smtClean="0"/>
          </a:p>
          <a:p>
            <a:r>
              <a:rPr lang="en-US" baseline="0" dirty="0" smtClean="0"/>
              <a:t>One of the ways we’ve already seen with overviews and recommendations – adding recommendations at the top  of a topic decreases the time to answer for the clinician. We’ve also tackled this problem from a technological standpoint.  </a:t>
            </a:r>
          </a:p>
          <a:p>
            <a:endParaRPr lang="en-US" baseline="0" dirty="0" smtClean="0"/>
          </a:p>
          <a:p>
            <a:r>
              <a:rPr lang="en-US" baseline="0" dirty="0" smtClean="0"/>
              <a:t>SEGUE:  For instance we saw two different search behaviors: 1) I know what I want so give it to me; 2) I’m not sure what I want…I’m kind of browsing…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0E66732-0380-4C74-A927-77AFA8D1B38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21924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addressing both of those behaviors</a:t>
            </a:r>
            <a:r>
              <a:rPr lang="en-US" baseline="0" dirty="0" smtClean="0"/>
              <a:t> in one search box.</a:t>
            </a:r>
          </a:p>
          <a:p>
            <a:endParaRPr lang="en-US" baseline="0" dirty="0" smtClean="0"/>
          </a:p>
          <a:p>
            <a:r>
              <a:rPr lang="en-US" dirty="0" smtClean="0"/>
              <a:t>We’ve</a:t>
            </a:r>
            <a:r>
              <a:rPr lang="en-US" baseline="0" dirty="0" smtClean="0"/>
              <a:t> built a knowledge base and now suggest the term after two letters typed.  We’ve added ‘go to’ as well as ‘search for’.</a:t>
            </a:r>
          </a:p>
          <a:p>
            <a:endParaRPr lang="en-US" baseline="0" dirty="0" smtClean="0"/>
          </a:p>
          <a:p>
            <a:r>
              <a:rPr lang="en-US" baseline="0" dirty="0" smtClean="0"/>
              <a:t>SEGUE: the results screen is compiling several like concepts onto the page</a:t>
            </a:r>
          </a:p>
        </p:txBody>
      </p:sp>
      <p:sp>
        <p:nvSpPr>
          <p:cNvPr id="4" name="Slide Number Placeholder 3"/>
          <p:cNvSpPr>
            <a:spLocks noGrp="1"/>
          </p:cNvSpPr>
          <p:nvPr>
            <p:ph type="sldNum" sz="quarter" idx="10"/>
          </p:nvPr>
        </p:nvSpPr>
        <p:spPr/>
        <p:txBody>
          <a:bodyPr/>
          <a:lstStyle/>
          <a:p>
            <a:fld id="{CF2CD109-D7C0-46FD-83B1-3B5DD039AE6B}" type="slidenum">
              <a:rPr lang="en-US" smtClean="0"/>
              <a:pPr/>
              <a:t>24</a:t>
            </a:fld>
            <a:endParaRPr lang="en-US"/>
          </a:p>
        </p:txBody>
      </p:sp>
    </p:spTree>
    <p:extLst>
      <p:ext uri="{BB962C8B-B14F-4D97-AF65-F5344CB8AC3E}">
        <p14:creationId xmlns:p14="http://schemas.microsoft.com/office/powerpoint/2010/main" val="3834684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Referencing</a:t>
            </a:r>
            <a:r>
              <a:rPr lang="en-US" baseline="0" dirty="0" smtClean="0"/>
              <a:t> our Google observations earlier we’re trying to mirror some of the best things about that interface.  Like Google, we have categories across the top to quickly filter kinds of content.</a:t>
            </a:r>
          </a:p>
          <a:p>
            <a:endParaRPr lang="en-US" baseline="0" dirty="0" smtClean="0"/>
          </a:p>
          <a:p>
            <a:r>
              <a:rPr lang="en-US" baseline="0" dirty="0" smtClean="0"/>
              <a:t>When we have a term match, we present the topic-specific links and images.</a:t>
            </a:r>
          </a:p>
          <a:p>
            <a:endParaRPr lang="en-US" baseline="0" dirty="0" smtClean="0"/>
          </a:p>
          <a:p>
            <a:r>
              <a:rPr lang="en-US" baseline="0" dirty="0" smtClean="0"/>
              <a:t>At this point, the physician has typed two letters and one click.  Our studies suggest that this is even faster than Google at this point.  Plus the info is much more relevant.</a:t>
            </a:r>
          </a:p>
          <a:p>
            <a:endParaRPr lang="en-US" baseline="0" dirty="0" smtClean="0"/>
          </a:p>
        </p:txBody>
      </p:sp>
      <p:sp>
        <p:nvSpPr>
          <p:cNvPr id="4" name="Slide Number Placeholder 3"/>
          <p:cNvSpPr>
            <a:spLocks noGrp="1"/>
          </p:cNvSpPr>
          <p:nvPr>
            <p:ph type="sldNum" sz="quarter" idx="10"/>
          </p:nvPr>
        </p:nvSpPr>
        <p:spPr/>
        <p:txBody>
          <a:bodyPr/>
          <a:lstStyle/>
          <a:p>
            <a:fld id="{CF2CD109-D7C0-46FD-83B1-3B5DD039AE6B}" type="slidenum">
              <a:rPr lang="en-US" smtClean="0"/>
              <a:pPr/>
              <a:t>25</a:t>
            </a:fld>
            <a:endParaRPr lang="en-US"/>
          </a:p>
        </p:txBody>
      </p:sp>
    </p:spTree>
    <p:extLst>
      <p:ext uri="{BB962C8B-B14F-4D97-AF65-F5344CB8AC3E}">
        <p14:creationId xmlns:p14="http://schemas.microsoft.com/office/powerpoint/2010/main" val="3398230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DynaMed Plus learns based</a:t>
            </a:r>
            <a:r>
              <a:rPr lang="en-US" baseline="0" dirty="0" smtClean="0"/>
              <a:t> the click so its accuracy of predicting the right answer continues to go up (just like Google)</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26</a:t>
            </a:fld>
            <a:endParaRPr lang="en-US"/>
          </a:p>
        </p:txBody>
      </p:sp>
    </p:spTree>
    <p:extLst>
      <p:ext uri="{BB962C8B-B14F-4D97-AF65-F5344CB8AC3E}">
        <p14:creationId xmlns:p14="http://schemas.microsoft.com/office/powerpoint/2010/main" val="1837210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We’re doing a lot to create a first page that anticipates not only the topic searched but related items and that concept in the context of other topics.  This is groundbreaking and something that the medical informatics community has been asking about for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SEGUE: at the same time, it’s easy to get lost in a topic, especially on a mobile device.</a:t>
            </a:r>
            <a:endParaRPr lang="en-US" dirty="0" smtClean="0"/>
          </a:p>
          <a:p>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27</a:t>
            </a:fld>
            <a:endParaRPr lang="en-US"/>
          </a:p>
        </p:txBody>
      </p:sp>
    </p:spTree>
    <p:extLst>
      <p:ext uri="{BB962C8B-B14F-4D97-AF65-F5344CB8AC3E}">
        <p14:creationId xmlns:p14="http://schemas.microsoft.com/office/powerpoint/2010/main" val="2376641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DM+ has a breadcrumb trail and a dynamic left </a:t>
            </a:r>
            <a:r>
              <a:rPr lang="en-US" baseline="0" dirty="0" err="1" smtClean="0"/>
              <a:t>nav</a:t>
            </a:r>
            <a:r>
              <a:rPr lang="en-US" baseline="0" dirty="0" smtClean="0"/>
              <a:t> to help with this.  You may have noticed this earlier in </a:t>
            </a:r>
            <a:r>
              <a:rPr lang="en-US" baseline="0" dirty="0" err="1" smtClean="0"/>
              <a:t>Afib</a:t>
            </a:r>
            <a:r>
              <a:rPr lang="en-US" baseline="0" dirty="0" smtClean="0"/>
              <a:t>.  As I kept drilling down into the topic, the left </a:t>
            </a:r>
            <a:r>
              <a:rPr lang="en-US" baseline="0" dirty="0" err="1" smtClean="0"/>
              <a:t>nav</a:t>
            </a:r>
            <a:r>
              <a:rPr lang="en-US" baseline="0" dirty="0" smtClean="0"/>
              <a:t> dynamically rendered to where we were</a:t>
            </a:r>
          </a:p>
          <a:p>
            <a:endParaRPr lang="en-US" baseline="0" dirty="0" smtClean="0"/>
          </a:p>
          <a:p>
            <a:r>
              <a:rPr lang="en-US" baseline="0" dirty="0" smtClean="0"/>
              <a:t>SEGUE:  We’ve kept some of the regular DynaMed features as well</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28</a:t>
            </a:fld>
            <a:endParaRPr lang="en-US"/>
          </a:p>
        </p:txBody>
      </p:sp>
    </p:spTree>
    <p:extLst>
      <p:ext uri="{BB962C8B-B14F-4D97-AF65-F5344CB8AC3E}">
        <p14:creationId xmlns:p14="http://schemas.microsoft.com/office/powerpoint/2010/main" val="2001217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Searching within</a:t>
            </a:r>
            <a:r>
              <a:rPr lang="en-US" baseline="0" dirty="0" smtClean="0"/>
              <a:t> a topic is easy and efficient</a:t>
            </a:r>
          </a:p>
          <a:p>
            <a:endParaRPr lang="en-US" baseline="0" dirty="0" smtClean="0"/>
          </a:p>
          <a:p>
            <a:r>
              <a:rPr lang="en-US" baseline="0" dirty="0" smtClean="0"/>
              <a:t>SEGUE:  Remember, I started the interface conversation by talking about the two big take </a:t>
            </a:r>
            <a:r>
              <a:rPr lang="en-US" baseline="0" dirty="0" err="1" smtClean="0"/>
              <a:t>aways</a:t>
            </a:r>
            <a:r>
              <a:rPr lang="en-US" baseline="0" dirty="0" smtClean="0"/>
              <a:t> for information seeking physicians: Google and </a:t>
            </a:r>
            <a:r>
              <a:rPr lang="en-US" b="1" u="sng" baseline="0" dirty="0" smtClean="0"/>
              <a:t>Mobile</a:t>
            </a:r>
            <a:endParaRPr lang="en-US" b="1" u="sng"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29</a:t>
            </a:fld>
            <a:endParaRPr lang="en-US"/>
          </a:p>
        </p:txBody>
      </p:sp>
    </p:spTree>
    <p:extLst>
      <p:ext uri="{BB962C8B-B14F-4D97-AF65-F5344CB8AC3E}">
        <p14:creationId xmlns:p14="http://schemas.microsoft.com/office/powerpoint/2010/main" val="40699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heard from you.  We’ve heard from physicians.  We understand that there were</a:t>
            </a:r>
            <a:r>
              <a:rPr lang="en-US" baseline="0" dirty="0" smtClean="0"/>
              <a:t> some real differences between DM and UTD.</a:t>
            </a:r>
          </a:p>
          <a:p>
            <a:endParaRPr lang="en-US" baseline="0" dirty="0" smtClean="0"/>
          </a:p>
          <a:p>
            <a:r>
              <a:rPr lang="en-US" baseline="0" dirty="0" smtClean="0"/>
              <a:t>DynaMed is NOT going away.  We’re offering an alternative to competes directly with the features in UTD.</a:t>
            </a:r>
          </a:p>
          <a:p>
            <a:endParaRPr lang="en-US" baseline="0" dirty="0" smtClean="0"/>
          </a:p>
          <a:p>
            <a:r>
              <a:rPr lang="en-US" baseline="0" dirty="0" smtClean="0"/>
              <a:t>More than just becoming equal with UTD, we need to create a reason for people to change.  We’ve done that.  </a:t>
            </a:r>
          </a:p>
          <a:p>
            <a:endParaRPr lang="en-US" baseline="0" dirty="0" smtClean="0"/>
          </a:p>
          <a:p>
            <a:r>
              <a:rPr lang="en-US" baseline="0" dirty="0" smtClean="0"/>
              <a:t>SEGUE: Let’s take a look at each of these new areas in DM.</a:t>
            </a:r>
          </a:p>
        </p:txBody>
      </p:sp>
      <p:sp>
        <p:nvSpPr>
          <p:cNvPr id="4" name="Slide Number Placeholder 3"/>
          <p:cNvSpPr>
            <a:spLocks noGrp="1"/>
          </p:cNvSpPr>
          <p:nvPr>
            <p:ph type="sldNum" sz="quarter" idx="10"/>
          </p:nvPr>
        </p:nvSpPr>
        <p:spPr/>
        <p:txBody>
          <a:bodyPr/>
          <a:lstStyle/>
          <a:p>
            <a:fld id="{72FAF956-9031-4533-8D50-F14A286E495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61231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we just released a new DynaMed mobile app and it’s a lot better than the last one.  Well, DM+</a:t>
            </a:r>
            <a:r>
              <a:rPr lang="en-US" baseline="0" dirty="0" smtClean="0"/>
              <a:t> has an even better mobile interface because we’re using responsive design meaning that the system knows the capabilities of your display and dynamically renders the content appropriate for your device.</a:t>
            </a:r>
          </a:p>
          <a:p>
            <a:endParaRPr lang="en-US" baseline="0" dirty="0" smtClean="0"/>
          </a:p>
          <a:p>
            <a:r>
              <a:rPr lang="en-US" baseline="0" dirty="0" smtClean="0"/>
              <a:t>SEGUE:  These views are pretty small</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30</a:t>
            </a:fld>
            <a:endParaRPr lang="en-US"/>
          </a:p>
        </p:txBody>
      </p:sp>
    </p:spTree>
    <p:extLst>
      <p:ext uri="{BB962C8B-B14F-4D97-AF65-F5344CB8AC3E}">
        <p14:creationId xmlns:p14="http://schemas.microsoft.com/office/powerpoint/2010/main" val="3932506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let’s look at bigger pictures</a:t>
            </a:r>
          </a:p>
          <a:p>
            <a:endParaRPr lang="en-US" baseline="0" dirty="0" smtClean="0"/>
          </a:p>
          <a:p>
            <a:r>
              <a:rPr lang="en-US" dirty="0" smtClean="0"/>
              <a:t>This is the smallest device so I get two pics and</a:t>
            </a:r>
            <a:r>
              <a:rPr lang="en-US" baseline="0" dirty="0" smtClean="0"/>
              <a:t> the topic</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31</a:t>
            </a:fld>
            <a:endParaRPr lang="en-US"/>
          </a:p>
        </p:txBody>
      </p:sp>
    </p:spTree>
    <p:extLst>
      <p:ext uri="{BB962C8B-B14F-4D97-AF65-F5344CB8AC3E}">
        <p14:creationId xmlns:p14="http://schemas.microsoft.com/office/powerpoint/2010/main" val="3040211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like the</a:t>
            </a:r>
            <a:r>
              <a:rPr lang="en-US" baseline="0" dirty="0" smtClean="0"/>
              <a:t> big Samsung or </a:t>
            </a:r>
            <a:r>
              <a:rPr lang="en-US" baseline="0" dirty="0" err="1" smtClean="0"/>
              <a:t>Iphone</a:t>
            </a:r>
            <a:r>
              <a:rPr lang="en-US" baseline="0" dirty="0" smtClean="0"/>
              <a:t> so now I get two pics and two diagrams and more of the overview</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32</a:t>
            </a:fld>
            <a:endParaRPr lang="en-US"/>
          </a:p>
        </p:txBody>
      </p:sp>
    </p:spTree>
    <p:extLst>
      <p:ext uri="{BB962C8B-B14F-4D97-AF65-F5344CB8AC3E}">
        <p14:creationId xmlns:p14="http://schemas.microsoft.com/office/powerpoint/2010/main" val="2617048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on an </a:t>
            </a:r>
            <a:r>
              <a:rPr lang="en-US" dirty="0" err="1" smtClean="0"/>
              <a:t>ipad</a:t>
            </a:r>
            <a:r>
              <a:rPr lang="en-US" baseline="0" dirty="0" smtClean="0"/>
              <a:t> or bigger tablet I get more of the topic and links to the calculator as well.</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33</a:t>
            </a:fld>
            <a:endParaRPr lang="en-US"/>
          </a:p>
        </p:txBody>
      </p:sp>
    </p:spTree>
    <p:extLst>
      <p:ext uri="{BB962C8B-B14F-4D97-AF65-F5344CB8AC3E}">
        <p14:creationId xmlns:p14="http://schemas.microsoft.com/office/powerpoint/2010/main" val="3440040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this means that the answers</a:t>
            </a:r>
            <a:r>
              <a:rPr lang="en-US" baseline="0" dirty="0" smtClean="0"/>
              <a:t> are easier to find in a way that the physician is looking for them – on their mobile devices. This is the interface of the future and a place where we’re leading the POC industry.</a:t>
            </a:r>
          </a:p>
          <a:p>
            <a:endParaRPr lang="en-US" baseline="0" dirty="0" smtClean="0"/>
          </a:p>
          <a:p>
            <a:r>
              <a:rPr lang="en-US" baseline="0" dirty="0" smtClean="0"/>
              <a:t>We still have the offline version as well.  This is suitable for rural access, disaster planning, and other scenarios where there isn’t a persistent </a:t>
            </a:r>
            <a:r>
              <a:rPr lang="en-US" baseline="0" dirty="0" err="1" smtClean="0"/>
              <a:t>wifi</a:t>
            </a:r>
            <a:r>
              <a:rPr lang="en-US" baseline="0" dirty="0" smtClean="0"/>
              <a:t> connection.  However, the majority of users will access the site directly from their mobile devices without an app.</a:t>
            </a:r>
          </a:p>
          <a:p>
            <a:endParaRPr lang="en-US" baseline="0" dirty="0" smtClean="0"/>
          </a:p>
          <a:p>
            <a:r>
              <a:rPr lang="en-US" baseline="0" dirty="0" smtClean="0"/>
              <a:t>SEGUE:  I’ve just covered the attributes which make us a legitimate replacement for UTD.  I also talked about our new search features which make us the industry-leading point of care search tool.</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34</a:t>
            </a:fld>
            <a:endParaRPr lang="en-US"/>
          </a:p>
        </p:txBody>
      </p:sp>
    </p:spTree>
    <p:extLst>
      <p:ext uri="{BB962C8B-B14F-4D97-AF65-F5344CB8AC3E}">
        <p14:creationId xmlns:p14="http://schemas.microsoft.com/office/powerpoint/2010/main" val="3422325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talk about two exciting partnerships which</a:t>
            </a:r>
            <a:r>
              <a:rPr lang="en-US" baseline="0" dirty="0" smtClean="0"/>
              <a:t> add to our content and validate that we’re on the right track.</a:t>
            </a:r>
          </a:p>
          <a:p>
            <a:endParaRPr lang="en-US" baseline="0" dirty="0" smtClean="0"/>
          </a:p>
          <a:p>
            <a:r>
              <a:rPr lang="en-US" baseline="0" dirty="0" smtClean="0"/>
              <a:t>SEGUE:  The first is drug content</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35</a:t>
            </a:fld>
            <a:endParaRPr lang="en-US"/>
          </a:p>
        </p:txBody>
      </p:sp>
    </p:spTree>
    <p:extLst>
      <p:ext uri="{BB962C8B-B14F-4D97-AF65-F5344CB8AC3E}">
        <p14:creationId xmlns:p14="http://schemas.microsoft.com/office/powerpoint/2010/main" val="1977156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partnership with </a:t>
            </a:r>
            <a:r>
              <a:rPr lang="en-US" dirty="0" err="1" smtClean="0"/>
              <a:t>Micromedx</a:t>
            </a:r>
            <a:r>
              <a:rPr lang="en-US" dirty="0" smtClean="0"/>
              <a:t>.</a:t>
            </a:r>
            <a:r>
              <a:rPr lang="en-US" baseline="0" dirty="0" smtClean="0"/>
              <a:t>  We’re loading the content from their main four files below.  Further, if you have </a:t>
            </a:r>
            <a:r>
              <a:rPr lang="en-US" baseline="0" dirty="0" err="1" smtClean="0"/>
              <a:t>Micromedx</a:t>
            </a:r>
            <a:r>
              <a:rPr lang="en-US" baseline="0" dirty="0" smtClean="0"/>
              <a:t> we have full two-way integration between the two resources.</a:t>
            </a:r>
          </a:p>
          <a:p>
            <a:endParaRPr lang="en-US" baseline="0" dirty="0" smtClean="0"/>
          </a:p>
          <a:p>
            <a:r>
              <a:rPr lang="en-US" baseline="0" dirty="0" smtClean="0"/>
              <a:t>It’s interesting to note that </a:t>
            </a:r>
            <a:r>
              <a:rPr lang="en-US" baseline="0" dirty="0" err="1" smtClean="0"/>
              <a:t>Micromedx</a:t>
            </a:r>
            <a:r>
              <a:rPr lang="en-US" baseline="0" dirty="0" smtClean="0"/>
              <a:t> no longer supports its old point of care product, </a:t>
            </a:r>
            <a:r>
              <a:rPr lang="en-US" baseline="0" dirty="0" err="1" smtClean="0"/>
              <a:t>Diseasedex</a:t>
            </a:r>
            <a:r>
              <a:rPr lang="en-US" baseline="0" dirty="0" smtClean="0"/>
              <a:t>.  Instead they are partnering with DM+ for that capability.</a:t>
            </a:r>
          </a:p>
          <a:p>
            <a:endParaRPr lang="en-US" baseline="0" dirty="0" smtClean="0"/>
          </a:p>
          <a:p>
            <a:r>
              <a:rPr lang="en-US" baseline="0" dirty="0" smtClean="0"/>
              <a:t>SEGUE: The other partnership is even more exciting which is why I’ve saved it for last.  That’s right we’re almost done.</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36</a:t>
            </a:fld>
            <a:endParaRPr lang="en-US"/>
          </a:p>
        </p:txBody>
      </p:sp>
    </p:spTree>
    <p:extLst>
      <p:ext uri="{BB962C8B-B14F-4D97-AF65-F5344CB8AC3E}">
        <p14:creationId xmlns:p14="http://schemas.microsoft.com/office/powerpoint/2010/main" val="4129628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a:t>
            </a:r>
            <a:r>
              <a:rPr lang="en-US" baseline="0" dirty="0" smtClean="0"/>
              <a:t> working with the American College of Physicians in several ways:</a:t>
            </a:r>
          </a:p>
          <a:p>
            <a:endParaRPr lang="en-US" baseline="0" dirty="0" smtClean="0"/>
          </a:p>
          <a:p>
            <a:pPr marL="228600" indent="-228600">
              <a:buAutoNum type="arabicPeriod"/>
            </a:pPr>
            <a:r>
              <a:rPr lang="en-US" baseline="0" dirty="0" smtClean="0"/>
              <a:t>The ACP is developing and maintaining our Internal Medicine topics in conjunction with the DM+ team.  ACP has devoted one of their senior editors to this project.</a:t>
            </a:r>
          </a:p>
          <a:p>
            <a:pPr marL="228600" indent="-228600">
              <a:buAutoNum type="arabicPeriod"/>
            </a:pPr>
            <a:r>
              <a:rPr lang="en-US" baseline="0" dirty="0" smtClean="0"/>
              <a:t>THE ACP sits on our executive board</a:t>
            </a:r>
          </a:p>
          <a:p>
            <a:pPr marL="228600" indent="-228600">
              <a:buAutoNum type="arabicPeriod"/>
            </a:pPr>
            <a:r>
              <a:rPr lang="en-US" baseline="0" dirty="0" smtClean="0"/>
              <a:t>ACP’s point of care product, Smart Medicine (formerly ACP PIER) is going away.  By the end of the summer the content will be integrated into DM+</a:t>
            </a:r>
          </a:p>
          <a:p>
            <a:pPr marL="228600" indent="-228600">
              <a:buAutoNum type="arabicPeriod"/>
            </a:pPr>
            <a:r>
              <a:rPr lang="en-US" baseline="0" dirty="0" smtClean="0"/>
              <a:t>All of ACP’s 140K members will have access to DM+ as part of their membership to ACP.</a:t>
            </a:r>
          </a:p>
          <a:p>
            <a:pPr marL="228600" indent="-228600">
              <a:buAutoNum type="arabicPeriod"/>
            </a:pPr>
            <a:endParaRPr lang="en-US" baseline="0" dirty="0" smtClean="0"/>
          </a:p>
          <a:p>
            <a:pPr marL="0" indent="0">
              <a:buNone/>
            </a:pPr>
            <a:r>
              <a:rPr lang="en-US" baseline="0" dirty="0" smtClean="0"/>
              <a:t>This is a big deal!</a:t>
            </a:r>
          </a:p>
          <a:p>
            <a:pPr marL="0" indent="0">
              <a:buNone/>
            </a:pPr>
            <a:endParaRPr lang="en-US" baseline="0" dirty="0" smtClean="0"/>
          </a:p>
          <a:p>
            <a:pPr marL="0" indent="0">
              <a:buNone/>
            </a:pPr>
            <a:r>
              <a:rPr lang="en-US" baseline="0" dirty="0" smtClean="0"/>
              <a:t>SEGUE: In conclusion</a:t>
            </a:r>
          </a:p>
        </p:txBody>
      </p:sp>
      <p:sp>
        <p:nvSpPr>
          <p:cNvPr id="4" name="Slide Number Placeholder 3"/>
          <p:cNvSpPr>
            <a:spLocks noGrp="1"/>
          </p:cNvSpPr>
          <p:nvPr>
            <p:ph type="sldNum" sz="quarter" idx="10"/>
          </p:nvPr>
        </p:nvSpPr>
        <p:spPr/>
        <p:txBody>
          <a:bodyPr/>
          <a:lstStyle/>
          <a:p>
            <a:fld id="{CF2CD109-D7C0-46FD-83B1-3B5DD039AE6B}" type="slidenum">
              <a:rPr lang="en-US" smtClean="0"/>
              <a:pPr/>
              <a:t>37</a:t>
            </a:fld>
            <a:endParaRPr lang="en-US"/>
          </a:p>
        </p:txBody>
      </p:sp>
    </p:spTree>
    <p:extLst>
      <p:ext uri="{BB962C8B-B14F-4D97-AF65-F5344CB8AC3E}">
        <p14:creationId xmlns:p14="http://schemas.microsoft.com/office/powerpoint/2010/main" val="1415273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smtClean="0"/>
              <a:t>summary…</a:t>
            </a:r>
            <a:endParaRPr lang="en-US" dirty="0" smtClean="0"/>
          </a:p>
        </p:txBody>
      </p:sp>
      <p:sp>
        <p:nvSpPr>
          <p:cNvPr id="4" name="Slide Number Placeholder 3"/>
          <p:cNvSpPr>
            <a:spLocks noGrp="1"/>
          </p:cNvSpPr>
          <p:nvPr>
            <p:ph type="sldNum" sz="quarter" idx="10"/>
          </p:nvPr>
        </p:nvSpPr>
        <p:spPr/>
        <p:txBody>
          <a:bodyPr/>
          <a:lstStyle/>
          <a:p>
            <a:fld id="{CF2CD109-D7C0-46FD-83B1-3B5DD039AE6B}" type="slidenum">
              <a:rPr lang="en-US" smtClean="0"/>
              <a:pPr/>
              <a:t>38</a:t>
            </a:fld>
            <a:endParaRPr lang="en-US"/>
          </a:p>
        </p:txBody>
      </p:sp>
    </p:spTree>
    <p:extLst>
      <p:ext uri="{BB962C8B-B14F-4D97-AF65-F5344CB8AC3E}">
        <p14:creationId xmlns:p14="http://schemas.microsoft.com/office/powerpoint/2010/main" val="89450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2BA7423-0D6B-4A98-BC71-33CD5E49A84B}" type="slidenum">
              <a:rPr lang="en-US">
                <a:solidFill>
                  <a:srgbClr val="000000"/>
                </a:solidFill>
              </a:rPr>
              <a:pPr/>
              <a:t>39</a:t>
            </a:fld>
            <a:endParaRPr lang="en-US">
              <a:solidFill>
                <a:srgbClr val="000000"/>
              </a:solidFill>
            </a:endParaRPr>
          </a:p>
        </p:txBody>
      </p:sp>
      <p:sp>
        <p:nvSpPr>
          <p:cNvPr id="5122" name="Slide Image Placeholder 1"/>
          <p:cNvSpPr>
            <a:spLocks noGrp="1" noRot="1" noChangeAspect="1" noTextEdit="1"/>
          </p:cNvSpPr>
          <p:nvPr>
            <p:ph type="sldImg"/>
          </p:nvPr>
        </p:nvSpPr>
        <p:spPr>
          <a:xfrm>
            <a:off x="1144588" y="685800"/>
            <a:ext cx="4572000" cy="3429000"/>
          </a:xfrm>
          <a:ln/>
        </p:spPr>
      </p:sp>
      <p:sp>
        <p:nvSpPr>
          <p:cNvPr id="5123" name="Notes Placeholder 2"/>
          <p:cNvSpPr>
            <a:spLocks noGrp="1"/>
          </p:cNvSpPr>
          <p:nvPr>
            <p:ph type="body" idx="1"/>
          </p:nvPr>
        </p:nvSpPr>
        <p:spPr/>
        <p:txBody>
          <a:bodyPr lIns="91409" tIns="45705" rIns="91409" bIns="45705"/>
          <a:lstStyle/>
          <a:p>
            <a:endParaRPr lang="en-US"/>
          </a:p>
        </p:txBody>
      </p:sp>
      <p:sp>
        <p:nvSpPr>
          <p:cNvPr id="51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09" tIns="45705" rIns="91409" bIns="45705" anchor="b"/>
          <a:lstStyle/>
          <a:p>
            <a:pPr algn="r" fontAlgn="base">
              <a:spcBef>
                <a:spcPct val="0"/>
              </a:spcBef>
              <a:spcAft>
                <a:spcPct val="0"/>
              </a:spcAft>
            </a:pPr>
            <a:fld id="{81B00C08-8AF4-49BF-AFB1-8D4BC716D047}" type="slidenum">
              <a:rPr lang="en-US" sz="1200">
                <a:solidFill>
                  <a:srgbClr val="000000"/>
                </a:solidFill>
                <a:latin typeface="Arial" charset="0"/>
                <a:ea typeface="MS PGothic" pitchFamily="34" charset="-128"/>
              </a:rPr>
              <a:pPr algn="r" fontAlgn="base">
                <a:spcBef>
                  <a:spcPct val="0"/>
                </a:spcBef>
                <a:spcAft>
                  <a:spcPct val="0"/>
                </a:spcAft>
              </a:pPr>
              <a:t>39</a:t>
            </a:fld>
            <a:endParaRPr lang="en-US" sz="1200">
              <a:solidFill>
                <a:srgbClr val="000000"/>
              </a:solidFill>
              <a:latin typeface="Arial" charset="0"/>
              <a:ea typeface="MS PGothic" pitchFamily="34" charset="-128"/>
            </a:endParaRPr>
          </a:p>
        </p:txBody>
      </p:sp>
    </p:spTree>
    <p:extLst>
      <p:ext uri="{BB962C8B-B14F-4D97-AF65-F5344CB8AC3E}">
        <p14:creationId xmlns:p14="http://schemas.microsoft.com/office/powerpoint/2010/main" val="52299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3 in the a.m. and you’ve got a patient</a:t>
            </a:r>
            <a:r>
              <a:rPr lang="en-US" baseline="0" dirty="0" smtClean="0"/>
              <a:t> that’s just been admitted via the ED.  You don’t want to page your attending but you need some advice on what an experienced physician would do.</a:t>
            </a:r>
          </a:p>
          <a:p>
            <a:endParaRPr lang="en-US" baseline="0" dirty="0" smtClean="0"/>
          </a:p>
          <a:p>
            <a:r>
              <a:rPr lang="en-US" baseline="0" dirty="0" smtClean="0"/>
              <a:t>UTD has always been good at this.  You might argue that’s why medical students love it so much and that familiarity just carries over into their residency and practice.</a:t>
            </a:r>
          </a:p>
          <a:p>
            <a:endParaRPr lang="en-US" baseline="0" dirty="0" smtClean="0"/>
          </a:p>
          <a:p>
            <a:r>
              <a:rPr lang="en-US" baseline="0" dirty="0" smtClean="0"/>
              <a:t>SEGUE: Now DynaMed does this too</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4</a:t>
            </a:fld>
            <a:endParaRPr lang="en-US"/>
          </a:p>
        </p:txBody>
      </p:sp>
    </p:spTree>
    <p:extLst>
      <p:ext uri="{BB962C8B-B14F-4D97-AF65-F5344CB8AC3E}">
        <p14:creationId xmlns:p14="http://schemas.microsoft.com/office/powerpoint/2010/main" val="1540104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8987317-23C1-40F2-8D57-19C60CA197EC}" type="slidenum">
              <a:rPr lang="en-US">
                <a:solidFill>
                  <a:srgbClr val="000000"/>
                </a:solidFill>
              </a:rPr>
              <a:pPr/>
              <a:t>40</a:t>
            </a:fld>
            <a:endParaRPr lang="en-US">
              <a:solidFill>
                <a:srgbClr val="000000"/>
              </a:solidFill>
            </a:endParaRPr>
          </a:p>
        </p:txBody>
      </p:sp>
      <p:sp>
        <p:nvSpPr>
          <p:cNvPr id="7170" name="Slide Image Placeholder 1"/>
          <p:cNvSpPr>
            <a:spLocks noGrp="1" noRot="1" noChangeAspect="1" noTextEdit="1"/>
          </p:cNvSpPr>
          <p:nvPr>
            <p:ph type="sldImg"/>
          </p:nvPr>
        </p:nvSpPr>
        <p:spPr>
          <a:xfrm>
            <a:off x="1144588" y="685800"/>
            <a:ext cx="4572000" cy="3429000"/>
          </a:xfrm>
          <a:ln/>
        </p:spPr>
      </p:sp>
      <p:sp>
        <p:nvSpPr>
          <p:cNvPr id="7171" name="Notes Placeholder 2"/>
          <p:cNvSpPr>
            <a:spLocks noGrp="1"/>
          </p:cNvSpPr>
          <p:nvPr>
            <p:ph type="body" idx="1"/>
          </p:nvPr>
        </p:nvSpPr>
        <p:spPr/>
        <p:txBody>
          <a:bodyPr lIns="91409" tIns="45705" rIns="91409" bIns="45705"/>
          <a:lstStyle/>
          <a:p>
            <a:endParaRPr lang="en-US"/>
          </a:p>
        </p:txBody>
      </p:sp>
      <p:sp>
        <p:nvSpPr>
          <p:cNvPr id="71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09" tIns="45705" rIns="91409" bIns="45705" anchor="b"/>
          <a:lstStyle/>
          <a:p>
            <a:pPr algn="r" fontAlgn="base">
              <a:spcBef>
                <a:spcPct val="0"/>
              </a:spcBef>
              <a:spcAft>
                <a:spcPct val="0"/>
              </a:spcAft>
            </a:pPr>
            <a:fld id="{A6A5C0D6-D033-455C-91EF-C62065CAC971}" type="slidenum">
              <a:rPr lang="en-US" sz="1200">
                <a:solidFill>
                  <a:srgbClr val="000000"/>
                </a:solidFill>
                <a:latin typeface="Arial" charset="0"/>
                <a:ea typeface="MS PGothic" pitchFamily="34" charset="-128"/>
              </a:rPr>
              <a:pPr algn="r" fontAlgn="base">
                <a:spcBef>
                  <a:spcPct val="0"/>
                </a:spcBef>
                <a:spcAft>
                  <a:spcPct val="0"/>
                </a:spcAft>
              </a:pPr>
              <a:t>40</a:t>
            </a:fld>
            <a:endParaRPr lang="en-US" sz="1200">
              <a:solidFill>
                <a:srgbClr val="000000"/>
              </a:solidFill>
              <a:latin typeface="Arial" charset="0"/>
              <a:ea typeface="MS PGothic" pitchFamily="34" charset="-128"/>
            </a:endParaRPr>
          </a:p>
        </p:txBody>
      </p:sp>
    </p:spTree>
    <p:extLst>
      <p:ext uri="{BB962C8B-B14F-4D97-AF65-F5344CB8AC3E}">
        <p14:creationId xmlns:p14="http://schemas.microsoft.com/office/powerpoint/2010/main" val="12128573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92BAF76-24FD-436E-9DC4-0EF810FF255E}" type="slidenum">
              <a:rPr lang="en-US">
                <a:solidFill>
                  <a:srgbClr val="000000"/>
                </a:solidFill>
              </a:rPr>
              <a:pPr/>
              <a:t>41</a:t>
            </a:fld>
            <a:endParaRPr lang="en-US">
              <a:solidFill>
                <a:srgbClr val="000000"/>
              </a:solidFill>
            </a:endParaRPr>
          </a:p>
        </p:txBody>
      </p:sp>
      <p:sp>
        <p:nvSpPr>
          <p:cNvPr id="9218" name="Slide Image Placeholder 1"/>
          <p:cNvSpPr>
            <a:spLocks noGrp="1" noRot="1" noChangeAspect="1" noTextEdit="1"/>
          </p:cNvSpPr>
          <p:nvPr>
            <p:ph type="sldImg"/>
          </p:nvPr>
        </p:nvSpPr>
        <p:spPr>
          <a:xfrm>
            <a:off x="1144588" y="685800"/>
            <a:ext cx="4572000" cy="3429000"/>
          </a:xfrm>
          <a:ln/>
        </p:spPr>
      </p:sp>
      <p:sp>
        <p:nvSpPr>
          <p:cNvPr id="9219" name="Notes Placeholder 2"/>
          <p:cNvSpPr>
            <a:spLocks noGrp="1"/>
          </p:cNvSpPr>
          <p:nvPr>
            <p:ph type="body" idx="1"/>
          </p:nvPr>
        </p:nvSpPr>
        <p:spPr/>
        <p:txBody>
          <a:bodyPr lIns="91409" tIns="45705" rIns="91409" bIns="45705"/>
          <a:lstStyle/>
          <a:p>
            <a:endParaRPr lang="en-US"/>
          </a:p>
        </p:txBody>
      </p:sp>
      <p:sp>
        <p:nvSpPr>
          <p:cNvPr id="92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09" tIns="45705" rIns="91409" bIns="45705" anchor="b"/>
          <a:lstStyle/>
          <a:p>
            <a:pPr algn="r" fontAlgn="base">
              <a:spcBef>
                <a:spcPct val="0"/>
              </a:spcBef>
              <a:spcAft>
                <a:spcPct val="0"/>
              </a:spcAft>
            </a:pPr>
            <a:fld id="{448CFC46-F0AF-4262-A0F5-7CAE9882D687}" type="slidenum">
              <a:rPr lang="en-US" sz="1200">
                <a:solidFill>
                  <a:srgbClr val="000000"/>
                </a:solidFill>
                <a:latin typeface="Arial" charset="0"/>
                <a:ea typeface="MS PGothic" pitchFamily="34" charset="-128"/>
              </a:rPr>
              <a:pPr algn="r" fontAlgn="base">
                <a:spcBef>
                  <a:spcPct val="0"/>
                </a:spcBef>
                <a:spcAft>
                  <a:spcPct val="0"/>
                </a:spcAft>
              </a:pPr>
              <a:t>41</a:t>
            </a:fld>
            <a:endParaRPr lang="en-US" sz="1200">
              <a:solidFill>
                <a:srgbClr val="000000"/>
              </a:solidFill>
              <a:latin typeface="Arial" charset="0"/>
              <a:ea typeface="MS PGothic" pitchFamily="34" charset="-128"/>
            </a:endParaRPr>
          </a:p>
        </p:txBody>
      </p:sp>
    </p:spTree>
    <p:extLst>
      <p:ext uri="{BB962C8B-B14F-4D97-AF65-F5344CB8AC3E}">
        <p14:creationId xmlns:p14="http://schemas.microsoft.com/office/powerpoint/2010/main" val="3858976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AE945C-F2B2-4944-8FB0-4A1DC1A4D1BE}" type="slidenum">
              <a:rPr lang="en-US">
                <a:solidFill>
                  <a:srgbClr val="000000"/>
                </a:solidFill>
              </a:rPr>
              <a:pPr/>
              <a:t>42</a:t>
            </a:fld>
            <a:endParaRPr lang="en-US">
              <a:solidFill>
                <a:srgbClr val="000000"/>
              </a:solidFill>
            </a:endParaRPr>
          </a:p>
        </p:txBody>
      </p:sp>
      <p:sp>
        <p:nvSpPr>
          <p:cNvPr id="11266" name="Slide Image Placeholder 1"/>
          <p:cNvSpPr>
            <a:spLocks noGrp="1" noRot="1" noChangeAspect="1" noTextEdit="1"/>
          </p:cNvSpPr>
          <p:nvPr>
            <p:ph type="sldImg"/>
          </p:nvPr>
        </p:nvSpPr>
        <p:spPr>
          <a:xfrm>
            <a:off x="1144588" y="685800"/>
            <a:ext cx="4572000" cy="3429000"/>
          </a:xfrm>
          <a:ln/>
        </p:spPr>
      </p:sp>
      <p:sp>
        <p:nvSpPr>
          <p:cNvPr id="11267" name="Notes Placeholder 2"/>
          <p:cNvSpPr>
            <a:spLocks noGrp="1"/>
          </p:cNvSpPr>
          <p:nvPr>
            <p:ph type="body" idx="1"/>
          </p:nvPr>
        </p:nvSpPr>
        <p:spPr/>
        <p:txBody>
          <a:bodyPr lIns="91409" tIns="45705" rIns="91409" bIns="45705"/>
          <a:lstStyle/>
          <a:p>
            <a:endParaRPr lang="en-US"/>
          </a:p>
        </p:txBody>
      </p:sp>
      <p:sp>
        <p:nvSpPr>
          <p:cNvPr id="112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09" tIns="45705" rIns="91409" bIns="45705" anchor="b"/>
          <a:lstStyle/>
          <a:p>
            <a:pPr algn="r" fontAlgn="base">
              <a:spcBef>
                <a:spcPct val="0"/>
              </a:spcBef>
              <a:spcAft>
                <a:spcPct val="0"/>
              </a:spcAft>
            </a:pPr>
            <a:fld id="{3EE345C4-2019-4C46-8BCD-367CDF56144B}" type="slidenum">
              <a:rPr lang="en-US" sz="1200">
                <a:solidFill>
                  <a:srgbClr val="000000"/>
                </a:solidFill>
                <a:latin typeface="Arial" charset="0"/>
                <a:ea typeface="MS PGothic" pitchFamily="34" charset="-128"/>
              </a:rPr>
              <a:pPr algn="r" fontAlgn="base">
                <a:spcBef>
                  <a:spcPct val="0"/>
                </a:spcBef>
                <a:spcAft>
                  <a:spcPct val="0"/>
                </a:spcAft>
              </a:pPr>
              <a:t>42</a:t>
            </a:fld>
            <a:endParaRPr lang="en-US" sz="1200">
              <a:solidFill>
                <a:srgbClr val="000000"/>
              </a:solidFill>
              <a:latin typeface="Arial" charset="0"/>
              <a:ea typeface="MS PGothic" pitchFamily="34" charset="-128"/>
            </a:endParaRPr>
          </a:p>
        </p:txBody>
      </p:sp>
    </p:spTree>
    <p:extLst>
      <p:ext uri="{BB962C8B-B14F-4D97-AF65-F5344CB8AC3E}">
        <p14:creationId xmlns:p14="http://schemas.microsoft.com/office/powerpoint/2010/main" val="3711630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DynaMed Plus offers overviews and recommendations.    They are written in a directive style and have three areas of coverage: background, evaluation, and treatment.</a:t>
            </a:r>
          </a:p>
          <a:p>
            <a:endParaRPr lang="en-US" baseline="0" dirty="0" smtClean="0"/>
          </a:p>
          <a:p>
            <a:r>
              <a:rPr lang="en-US" baseline="0" dirty="0" smtClean="0"/>
              <a:t>Experts guided by the evidence</a:t>
            </a:r>
          </a:p>
          <a:p>
            <a:endParaRPr lang="en-US" baseline="0" dirty="0" smtClean="0"/>
          </a:p>
          <a:p>
            <a:r>
              <a:rPr lang="en-US" baseline="0" dirty="0" smtClean="0"/>
              <a:t>SEGUE:  Let’s take a look</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5</a:t>
            </a:fld>
            <a:endParaRPr lang="en-US"/>
          </a:p>
        </p:txBody>
      </p:sp>
    </p:spTree>
    <p:extLst>
      <p:ext uri="{BB962C8B-B14F-4D97-AF65-F5344CB8AC3E}">
        <p14:creationId xmlns:p14="http://schemas.microsoft.com/office/powerpoint/2010/main" val="285545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added the Overview and Recommendations at the top</a:t>
            </a:r>
            <a:r>
              <a:rPr lang="en-US" baseline="0" dirty="0" smtClean="0"/>
              <a:t> of the topic.  However, we still have the same structure as in original DynaMed under the Overview.  You’re not losing the rigorous evidence basis that has become the defining hallmark of DynaMed.  It’s still there.  We’ve just added to it.</a:t>
            </a:r>
          </a:p>
          <a:p>
            <a:endParaRPr lang="en-US" baseline="0" dirty="0" smtClean="0"/>
          </a:p>
          <a:p>
            <a:r>
              <a:rPr lang="en-US" baseline="0" dirty="0" smtClean="0"/>
              <a:t>SEGUE:  Remember, this is still DynaMed so we’re also labeling the evidence</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6</a:t>
            </a:fld>
            <a:endParaRPr lang="en-US"/>
          </a:p>
        </p:txBody>
      </p:sp>
    </p:spTree>
    <p:extLst>
      <p:ext uri="{BB962C8B-B14F-4D97-AF65-F5344CB8AC3E}">
        <p14:creationId xmlns:p14="http://schemas.microsoft.com/office/powerpoint/2010/main" val="116649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identifying</a:t>
            </a:r>
            <a:r>
              <a:rPr lang="en-US" baseline="0" dirty="0" smtClean="0"/>
              <a:t> when the recommendation is strong or weak based on the evidence.  </a:t>
            </a:r>
          </a:p>
          <a:p>
            <a:endParaRPr lang="en-US" baseline="0" dirty="0" smtClean="0"/>
          </a:p>
          <a:p>
            <a:r>
              <a:rPr lang="en-US" baseline="0" dirty="0" smtClean="0"/>
              <a:t>SEGUE: The hyperlink from the recommendation goes to the basis of the recommendation whether it’s a guideline or study.</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7</a:t>
            </a:fld>
            <a:endParaRPr lang="en-US"/>
          </a:p>
        </p:txBody>
      </p:sp>
    </p:spTree>
    <p:extLst>
      <p:ext uri="{BB962C8B-B14F-4D97-AF65-F5344CB8AC3E}">
        <p14:creationId xmlns:p14="http://schemas.microsoft.com/office/powerpoint/2010/main" val="2157919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way, you’re getting the best of a recommendation ‘do this’ with the evidence to back it up in one click.</a:t>
            </a:r>
          </a:p>
          <a:p>
            <a:endParaRPr lang="en-US" baseline="0" dirty="0" smtClean="0"/>
          </a:p>
          <a:p>
            <a:r>
              <a:rPr lang="en-US" baseline="0" dirty="0" smtClean="0"/>
              <a:t>SEGUE: Further, we’ve adopted the standard for our recommendations, GRADE</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8</a:t>
            </a:fld>
            <a:endParaRPr lang="en-US"/>
          </a:p>
        </p:txBody>
      </p:sp>
    </p:spTree>
    <p:extLst>
      <p:ext uri="{BB962C8B-B14F-4D97-AF65-F5344CB8AC3E}">
        <p14:creationId xmlns:p14="http://schemas.microsoft.com/office/powerpoint/2010/main" val="176006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is a way to measure</a:t>
            </a:r>
            <a:r>
              <a:rPr lang="en-US" baseline="0" dirty="0" smtClean="0"/>
              <a:t> the quality of the evidence behind a recommendation or guideline.</a:t>
            </a:r>
          </a:p>
          <a:p>
            <a:endParaRPr lang="en-US" baseline="0" dirty="0" smtClean="0"/>
          </a:p>
          <a:p>
            <a:r>
              <a:rPr lang="en-US" baseline="0" dirty="0" smtClean="0"/>
              <a:t>SEGUE:  And it’s used by most guidelines organizations around the world</a:t>
            </a:r>
            <a:endParaRPr lang="en-US" dirty="0"/>
          </a:p>
        </p:txBody>
      </p:sp>
      <p:sp>
        <p:nvSpPr>
          <p:cNvPr id="4" name="Slide Number Placeholder 3"/>
          <p:cNvSpPr>
            <a:spLocks noGrp="1"/>
          </p:cNvSpPr>
          <p:nvPr>
            <p:ph type="sldNum" sz="quarter" idx="10"/>
          </p:nvPr>
        </p:nvSpPr>
        <p:spPr/>
        <p:txBody>
          <a:bodyPr/>
          <a:lstStyle/>
          <a:p>
            <a:fld id="{CF2CD109-D7C0-46FD-83B1-3B5DD039AE6B}" type="slidenum">
              <a:rPr lang="en-US" smtClean="0"/>
              <a:pPr/>
              <a:t>9</a:t>
            </a:fld>
            <a:endParaRPr lang="en-US"/>
          </a:p>
        </p:txBody>
      </p:sp>
    </p:spTree>
    <p:extLst>
      <p:ext uri="{BB962C8B-B14F-4D97-AF65-F5344CB8AC3E}">
        <p14:creationId xmlns:p14="http://schemas.microsoft.com/office/powerpoint/2010/main" val="375933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93763-7448-41FD-9BAA-3B533ED0CE8D}" type="datetimeFigureOut">
              <a:rPr lang="en-US" smtClean="0"/>
              <a:pPr/>
              <a:t>7/29/2015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68163-3844-4FBC-84E9-DAC90071EBD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893763-7448-41FD-9BAA-3B533ED0CE8D}" type="datetimeFigureOut">
              <a:rPr lang="en-US" smtClean="0"/>
              <a:pPr/>
              <a:t>7/29/2015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68163-3844-4FBC-84E9-DAC90071EBD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893763-7448-41FD-9BAA-3B533ED0CE8D}" type="datetimeFigureOut">
              <a:rPr lang="en-US" smtClean="0"/>
              <a:pPr/>
              <a:t>7/29/2015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68163-3844-4FBC-84E9-DAC90071EBD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93763-7448-41FD-9BAA-3B533ED0CE8D}" type="datetimeFigureOut">
              <a:rPr lang="en-US" smtClean="0"/>
              <a:pPr/>
              <a:t>7/29/2015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68163-3844-4FBC-84E9-DAC90071EBD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4893763-7448-41FD-9BAA-3B533ED0CE8D}" type="datetimeFigureOut">
              <a:rPr lang="en-US" smtClean="0">
                <a:solidFill>
                  <a:prstClr val="black">
                    <a:tint val="75000"/>
                  </a:prstClr>
                </a:solidFill>
              </a:rPr>
              <a:pPr/>
              <a:t>7/29/2015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C768163-3844-4FBC-84E9-DAC90071EB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06980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AB2D0C-75B0-4475-BA47-DD43615249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7120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AB2D0C-75B0-4475-BA47-DD43615249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308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AB2D0C-75B0-4475-BA47-DD43615249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1928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AB2D0C-75B0-4475-BA47-DD43615249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702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08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4893763-7448-41FD-9BAA-3B533ED0CE8D}"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68163-3844-4FBC-84E9-DAC90071EBD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895600"/>
            <a:ext cx="8229600" cy="3230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4893763-7448-41FD-9BAA-3B533ED0CE8D}"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68163-3844-4FBC-84E9-DAC90071EBD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93763-7448-41FD-9BAA-3B533ED0CE8D}"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68163-3844-4FBC-84E9-DAC90071EBD6}"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93763-7448-41FD-9BAA-3B533ED0CE8D}" type="datetimeFigureOut">
              <a:rPr lang="en-US" smtClean="0"/>
              <a:pPr/>
              <a:t>7/29/2015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68163-3844-4FBC-84E9-DAC90071EBD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4893763-7448-41FD-9BAA-3B533ED0CE8D}"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68163-3844-4FBC-84E9-DAC90071EBD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893763-7448-41FD-9BAA-3B533ED0CE8D}"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68163-3844-4FBC-84E9-DAC90071EBD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93763-7448-41FD-9BAA-3B533ED0CE8D}" type="datetimeFigureOut">
              <a:rPr lang="en-US" smtClean="0"/>
              <a:pPr/>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68163-3844-4FBC-84E9-DAC90071EBD6}"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893763-7448-41FD-9BAA-3B533ED0CE8D}" type="datetimeFigureOut">
              <a:rPr lang="en-US" smtClean="0"/>
              <a:pPr/>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68163-3844-4FBC-84E9-DAC90071EBD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4.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5.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DMP_PPT_Template.png"/>
          <p:cNvPicPr>
            <a:picLocks noChangeAspect="1"/>
          </p:cNvPicPr>
          <p:nvPr userDrawn="1"/>
        </p:nvPicPr>
        <p:blipFill>
          <a:blip r:embed="rId3" cstate="print"/>
          <a:stretch>
            <a:fillRect/>
          </a:stretch>
        </p:blipFill>
        <p:spPr>
          <a:xfrm>
            <a:off x="755" y="0"/>
            <a:ext cx="9143245" cy="685743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93763-7448-41FD-9BAA-3B533ED0CE8D}" type="datetimeFigureOut">
              <a:rPr lang="en-US" smtClean="0"/>
              <a:pPr/>
              <a:t>7/29/2015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68163-3844-4FBC-84E9-DAC90071EB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Lst>
  <p:transition>
    <p:fade/>
  </p:transition>
  <p:timing>
    <p:tnLst>
      <p:par>
        <p:cTn id="1" dur="indefinite" restart="never" nodeType="tmRoot"/>
      </p:par>
    </p:tnLst>
  </p:timing>
  <p:txStyles>
    <p:titleStyle>
      <a:lvl1pPr algn="l" defTabSz="914400" rtl="0" eaLnBrk="1" latinLnBrk="0" hangingPunct="1">
        <a:spcBef>
          <a:spcPct val="0"/>
        </a:spcBef>
        <a:buNone/>
        <a:defRPr sz="4400" b="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748814F-7DE7-43AD-82D1-587E64FA471A}"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623342446"/>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748814F-7DE7-43AD-82D1-587E64FA471A}"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52990639"/>
      </p:ext>
    </p:extLst>
  </p:cSld>
  <p:clrMap bg1="lt1" tx1="dk1" bg2="lt2" tx2="dk2" accent1="accent1" accent2="accent2" accent3="accent3" accent4="accent4" accent5="accent5" accent6="accent6" hlink="hlink" folHlink="folHlink"/>
  <p:sldLayoutIdLst>
    <p:sldLayoutId id="214748369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DMP_PPT_Template.png"/>
          <p:cNvPicPr>
            <a:picLocks noChangeAspect="1"/>
          </p:cNvPicPr>
          <p:nvPr userDrawn="1"/>
        </p:nvPicPr>
        <p:blipFill>
          <a:blip r:embed="rId6" cstate="print"/>
          <a:srcRect b="76665"/>
          <a:stretch>
            <a:fillRect/>
          </a:stretch>
        </p:blipFill>
        <p:spPr>
          <a:xfrm>
            <a:off x="755" y="0"/>
            <a:ext cx="9143245" cy="1600200"/>
          </a:xfrm>
          <a:prstGeom prst="rect">
            <a:avLst/>
          </a:prstGeom>
        </p:spPr>
      </p:pic>
      <p:pic>
        <p:nvPicPr>
          <p:cNvPr id="10" name="Picture 9" descr="DMP_PPT_Template.png"/>
          <p:cNvPicPr>
            <a:picLocks noChangeAspect="1"/>
          </p:cNvPicPr>
          <p:nvPr userDrawn="1"/>
        </p:nvPicPr>
        <p:blipFill>
          <a:blip r:embed="rId6" cstate="print"/>
          <a:srcRect t="91119"/>
          <a:stretch>
            <a:fillRect/>
          </a:stretch>
        </p:blipFill>
        <p:spPr>
          <a:xfrm>
            <a:off x="755" y="6248400"/>
            <a:ext cx="9143245" cy="60903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93763-7448-41FD-9BAA-3B533ED0CE8D}" type="datetimeFigureOut">
              <a:rPr lang="en-US" smtClean="0"/>
              <a:pPr/>
              <a:t>7/29/2015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68163-3844-4FBC-84E9-DAC90071EB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Lst>
  <p:transition>
    <p:fade/>
  </p:transition>
  <p:timing>
    <p:tnLst>
      <p:par>
        <p:cTn id="1" dur="indefinite" restart="never" nodeType="tmRoot"/>
      </p:par>
    </p:tnLst>
  </p:timing>
  <p:txStyles>
    <p:titleStyle>
      <a:lvl1pPr algn="l"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3"/>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93763-7448-41FD-9BAA-3B533ED0CE8D}" type="datetimeFigureOut">
              <a:rPr lang="en-US" smtClean="0"/>
              <a:pPr/>
              <a:t>7/29/2015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68163-3844-4FBC-84E9-DAC90071EBD6}" type="slidenum">
              <a:rPr lang="en-US" smtClean="0"/>
              <a:pPr/>
              <a:t>‹#›</a:t>
            </a:fld>
            <a:endParaRPr lang="en-US"/>
          </a:p>
        </p:txBody>
      </p:sp>
      <p:pic>
        <p:nvPicPr>
          <p:cNvPr id="8" name="Picture 7" descr="DMP_PPT_Template.png"/>
          <p:cNvPicPr>
            <a:picLocks noChangeAspect="1"/>
          </p:cNvPicPr>
          <p:nvPr userDrawn="1"/>
        </p:nvPicPr>
        <p:blipFill>
          <a:blip r:embed="rId9" cstate="print"/>
          <a:srcRect t="91119"/>
          <a:stretch>
            <a:fillRect/>
          </a:stretch>
        </p:blipFill>
        <p:spPr>
          <a:xfrm>
            <a:off x="755" y="6248400"/>
            <a:ext cx="9143245" cy="609034"/>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ransition>
    <p:fade/>
  </p:transition>
  <p:timing>
    <p:tnLst>
      <p:par>
        <p:cTn id="1" dur="indefinite" restart="never" nodeType="tmRoot"/>
      </p:par>
    </p:tnLst>
  </p:timing>
  <p:txStyles>
    <p:titleStyle>
      <a:lvl1pPr algn="l"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3"/>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93763-7448-41FD-9BAA-3B533ED0CE8D}" type="datetimeFigureOut">
              <a:rPr lang="en-US" smtClean="0">
                <a:solidFill>
                  <a:prstClr val="black">
                    <a:tint val="75000"/>
                  </a:prstClr>
                </a:solidFill>
                <a:ea typeface="ＭＳ Ｐゴシック" charset="-128"/>
              </a:rPr>
              <a:pPr/>
              <a:t>7/29/2015</a:t>
            </a:fld>
            <a:endParaRPr lang="en-US">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68163-3844-4FBC-84E9-DAC90071EBD6}" type="slidenum">
              <a:rPr lang="en-US" smtClean="0">
                <a:solidFill>
                  <a:prstClr val="black">
                    <a:tint val="75000"/>
                  </a:prstClr>
                </a:solidFill>
                <a:ea typeface="ＭＳ Ｐゴシック" charset="-128"/>
              </a:rPr>
              <a:pPr/>
              <a:t>‹#›</a:t>
            </a:fld>
            <a:endParaRPr lang="en-US">
              <a:solidFill>
                <a:prstClr val="black">
                  <a:tint val="75000"/>
                </a:prstClr>
              </a:solidFill>
              <a:ea typeface="ＭＳ Ｐゴシック" charset="-128"/>
            </a:endParaRPr>
          </a:p>
        </p:txBody>
      </p:sp>
      <p:pic>
        <p:nvPicPr>
          <p:cNvPr id="8" name="Picture 3" descr="M:\Creative Services\Templates\PPTs\EBSCO Health PPT Templates\EBSCO Health PPT Templates_PNGs\EBSCOHealth_PPT_Template.png"/>
          <p:cNvPicPr>
            <a:picLocks noChangeAspect="1" noChangeArrowheads="1"/>
          </p:cNvPicPr>
          <p:nvPr userDrawn="1"/>
        </p:nvPicPr>
        <p:blipFill>
          <a:blip r:embed="rId2" cstate="print"/>
          <a:srcRect t="89999" b="1"/>
          <a:stretch>
            <a:fillRect/>
          </a:stretch>
        </p:blipFill>
        <p:spPr bwMode="auto">
          <a:xfrm>
            <a:off x="0" y="6172200"/>
            <a:ext cx="9144000" cy="685800"/>
          </a:xfrm>
          <a:prstGeom prst="rect">
            <a:avLst/>
          </a:prstGeom>
          <a:noFill/>
        </p:spPr>
      </p:pic>
      <p:sp>
        <p:nvSpPr>
          <p:cNvPr id="9" name="Freeform 8"/>
          <p:cNvSpPr/>
          <p:nvPr userDrawn="1"/>
        </p:nvSpPr>
        <p:spPr>
          <a:xfrm>
            <a:off x="7126514" y="6560457"/>
            <a:ext cx="2017486" cy="297543"/>
          </a:xfrm>
          <a:custGeom>
            <a:avLst/>
            <a:gdLst>
              <a:gd name="connsiteX0" fmla="*/ 0 w 4063285"/>
              <a:gd name="connsiteY0" fmla="*/ 0 h 676141"/>
              <a:gd name="connsiteX1" fmla="*/ 4063285 w 4063285"/>
              <a:gd name="connsiteY1" fmla="*/ 0 h 676141"/>
              <a:gd name="connsiteX2" fmla="*/ 4063285 w 4063285"/>
              <a:gd name="connsiteY2" fmla="*/ 676141 h 676141"/>
              <a:gd name="connsiteX3" fmla="*/ 0 w 4063285"/>
              <a:gd name="connsiteY3" fmla="*/ 676141 h 676141"/>
              <a:gd name="connsiteX4" fmla="*/ 0 w 4063285"/>
              <a:gd name="connsiteY4" fmla="*/ 0 h 676141"/>
              <a:gd name="connsiteX0" fmla="*/ 388620 w 4063285"/>
              <a:gd name="connsiteY0" fmla="*/ 0 h 676141"/>
              <a:gd name="connsiteX1" fmla="*/ 4063285 w 4063285"/>
              <a:gd name="connsiteY1" fmla="*/ 0 h 676141"/>
              <a:gd name="connsiteX2" fmla="*/ 4063285 w 4063285"/>
              <a:gd name="connsiteY2" fmla="*/ 676141 h 676141"/>
              <a:gd name="connsiteX3" fmla="*/ 0 w 4063285"/>
              <a:gd name="connsiteY3" fmla="*/ 676141 h 676141"/>
              <a:gd name="connsiteX4" fmla="*/ 388620 w 4063285"/>
              <a:gd name="connsiteY4" fmla="*/ 0 h 676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285" h="676141">
                <a:moveTo>
                  <a:pt x="388620" y="0"/>
                </a:moveTo>
                <a:lnTo>
                  <a:pt x="4063285" y="0"/>
                </a:lnTo>
                <a:lnTo>
                  <a:pt x="4063285" y="676141"/>
                </a:lnTo>
                <a:lnTo>
                  <a:pt x="0" y="676141"/>
                </a:lnTo>
                <a:lnTo>
                  <a:pt x="38862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0" name="Picture 2" descr="M:\Creative Services\Discovery\_Logos\un-official\PNGs\EDS-logo_ICON_white.png"/>
          <p:cNvPicPr>
            <a:picLocks noChangeAspect="1" noChangeArrowheads="1"/>
          </p:cNvPicPr>
          <p:nvPr userDrawn="1"/>
        </p:nvPicPr>
        <p:blipFill>
          <a:blip r:embed="rId3"/>
          <a:srcRect/>
          <a:stretch>
            <a:fillRect/>
          </a:stretch>
        </p:blipFill>
        <p:spPr bwMode="auto">
          <a:xfrm>
            <a:off x="7380628" y="6615165"/>
            <a:ext cx="210457" cy="210457"/>
          </a:xfrm>
          <a:prstGeom prst="rect">
            <a:avLst/>
          </a:prstGeom>
          <a:noFill/>
        </p:spPr>
      </p:pic>
      <p:pic>
        <p:nvPicPr>
          <p:cNvPr id="11" name="Picture 10" descr="EDS_DiscoveryHealth_Logo_white.png"/>
          <p:cNvPicPr>
            <a:picLocks noChangeAspect="1"/>
          </p:cNvPicPr>
          <p:nvPr userDrawn="1"/>
        </p:nvPicPr>
        <p:blipFill>
          <a:blip r:embed="rId4"/>
          <a:stretch>
            <a:fillRect/>
          </a:stretch>
        </p:blipFill>
        <p:spPr>
          <a:xfrm>
            <a:off x="7633157" y="6618672"/>
            <a:ext cx="1381444" cy="201368"/>
          </a:xfrm>
          <a:prstGeom prst="rect">
            <a:avLst/>
          </a:prstGeom>
        </p:spPr>
      </p:pic>
    </p:spTree>
    <p:extLst>
      <p:ext uri="{BB962C8B-B14F-4D97-AF65-F5344CB8AC3E}">
        <p14:creationId xmlns:p14="http://schemas.microsoft.com/office/powerpoint/2010/main" val="2653842267"/>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144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93763-7448-41FD-9BAA-3B533ED0CE8D}" type="datetimeFigureOut">
              <a:rPr lang="en-US" smtClean="0">
                <a:solidFill>
                  <a:prstClr val="black">
                    <a:tint val="75000"/>
                  </a:prstClr>
                </a:solidFill>
                <a:ea typeface="ＭＳ Ｐゴシック" charset="-128"/>
              </a:rPr>
              <a:pPr/>
              <a:t>7/29/2015</a:t>
            </a:fld>
            <a:endParaRPr lang="en-US">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68163-3844-4FBC-84E9-DAC90071EBD6}" type="slidenum">
              <a:rPr lang="en-US" smtClean="0">
                <a:solidFill>
                  <a:prstClr val="black">
                    <a:tint val="75000"/>
                  </a:prstClr>
                </a:solidFill>
                <a:ea typeface="ＭＳ Ｐゴシック" charset="-128"/>
              </a:rPr>
              <a:pPr/>
              <a:t>‹#›</a:t>
            </a:fld>
            <a:endParaRPr lang="en-US">
              <a:solidFill>
                <a:prstClr val="black">
                  <a:tint val="75000"/>
                </a:prstClr>
              </a:solidFill>
              <a:ea typeface="ＭＳ Ｐゴシック" charset="-128"/>
            </a:endParaRPr>
          </a:p>
        </p:txBody>
      </p:sp>
      <p:pic>
        <p:nvPicPr>
          <p:cNvPr id="8" name="Picture 3" descr="M:\Creative Services\Templates\PPTs\EBSCO Health PPT Templates\EBSCO Health PPT Templates_PNGs\EBSCOHealth_PPT_Template.png"/>
          <p:cNvPicPr>
            <a:picLocks noChangeAspect="1" noChangeArrowheads="1"/>
          </p:cNvPicPr>
          <p:nvPr userDrawn="1"/>
        </p:nvPicPr>
        <p:blipFill>
          <a:blip r:embed="rId2" cstate="print"/>
          <a:srcRect t="89999" b="1"/>
          <a:stretch>
            <a:fillRect/>
          </a:stretch>
        </p:blipFill>
        <p:spPr bwMode="auto">
          <a:xfrm>
            <a:off x="0" y="6172200"/>
            <a:ext cx="9144000" cy="685800"/>
          </a:xfrm>
          <a:prstGeom prst="rect">
            <a:avLst/>
          </a:prstGeom>
          <a:noFill/>
        </p:spPr>
      </p:pic>
      <p:sp>
        <p:nvSpPr>
          <p:cNvPr id="9" name="Freeform 8"/>
          <p:cNvSpPr/>
          <p:nvPr userDrawn="1"/>
        </p:nvSpPr>
        <p:spPr>
          <a:xfrm>
            <a:off x="7126514" y="6560457"/>
            <a:ext cx="2017486" cy="297543"/>
          </a:xfrm>
          <a:custGeom>
            <a:avLst/>
            <a:gdLst>
              <a:gd name="connsiteX0" fmla="*/ 0 w 4063285"/>
              <a:gd name="connsiteY0" fmla="*/ 0 h 676141"/>
              <a:gd name="connsiteX1" fmla="*/ 4063285 w 4063285"/>
              <a:gd name="connsiteY1" fmla="*/ 0 h 676141"/>
              <a:gd name="connsiteX2" fmla="*/ 4063285 w 4063285"/>
              <a:gd name="connsiteY2" fmla="*/ 676141 h 676141"/>
              <a:gd name="connsiteX3" fmla="*/ 0 w 4063285"/>
              <a:gd name="connsiteY3" fmla="*/ 676141 h 676141"/>
              <a:gd name="connsiteX4" fmla="*/ 0 w 4063285"/>
              <a:gd name="connsiteY4" fmla="*/ 0 h 676141"/>
              <a:gd name="connsiteX0" fmla="*/ 388620 w 4063285"/>
              <a:gd name="connsiteY0" fmla="*/ 0 h 676141"/>
              <a:gd name="connsiteX1" fmla="*/ 4063285 w 4063285"/>
              <a:gd name="connsiteY1" fmla="*/ 0 h 676141"/>
              <a:gd name="connsiteX2" fmla="*/ 4063285 w 4063285"/>
              <a:gd name="connsiteY2" fmla="*/ 676141 h 676141"/>
              <a:gd name="connsiteX3" fmla="*/ 0 w 4063285"/>
              <a:gd name="connsiteY3" fmla="*/ 676141 h 676141"/>
              <a:gd name="connsiteX4" fmla="*/ 388620 w 4063285"/>
              <a:gd name="connsiteY4" fmla="*/ 0 h 676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285" h="676141">
                <a:moveTo>
                  <a:pt x="388620" y="0"/>
                </a:moveTo>
                <a:lnTo>
                  <a:pt x="4063285" y="0"/>
                </a:lnTo>
                <a:lnTo>
                  <a:pt x="4063285" y="676141"/>
                </a:lnTo>
                <a:lnTo>
                  <a:pt x="0" y="676141"/>
                </a:lnTo>
                <a:lnTo>
                  <a:pt x="38862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0" name="Picture 2" descr="M:\Creative Services\Discovery\_Logos\un-official\PNGs\EDS-logo_ICON_white.png"/>
          <p:cNvPicPr>
            <a:picLocks noChangeAspect="1" noChangeArrowheads="1"/>
          </p:cNvPicPr>
          <p:nvPr userDrawn="1"/>
        </p:nvPicPr>
        <p:blipFill>
          <a:blip r:embed="rId3"/>
          <a:srcRect/>
          <a:stretch>
            <a:fillRect/>
          </a:stretch>
        </p:blipFill>
        <p:spPr bwMode="auto">
          <a:xfrm>
            <a:off x="7380628" y="6615165"/>
            <a:ext cx="210457" cy="210457"/>
          </a:xfrm>
          <a:prstGeom prst="rect">
            <a:avLst/>
          </a:prstGeom>
          <a:noFill/>
        </p:spPr>
      </p:pic>
      <p:pic>
        <p:nvPicPr>
          <p:cNvPr id="11" name="Picture 10" descr="EDS_DiscoveryHealth_Logo_white.png"/>
          <p:cNvPicPr>
            <a:picLocks noChangeAspect="1"/>
          </p:cNvPicPr>
          <p:nvPr userDrawn="1"/>
        </p:nvPicPr>
        <p:blipFill>
          <a:blip r:embed="rId4"/>
          <a:stretch>
            <a:fillRect/>
          </a:stretch>
        </p:blipFill>
        <p:spPr>
          <a:xfrm>
            <a:off x="7633157" y="6618672"/>
            <a:ext cx="1381444" cy="201368"/>
          </a:xfrm>
          <a:prstGeom prst="rect">
            <a:avLst/>
          </a:prstGeom>
        </p:spPr>
      </p:pic>
    </p:spTree>
    <p:extLst>
      <p:ext uri="{BB962C8B-B14F-4D97-AF65-F5344CB8AC3E}">
        <p14:creationId xmlns:p14="http://schemas.microsoft.com/office/powerpoint/2010/main" val="969126258"/>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144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93763-7448-41FD-9BAA-3B533ED0CE8D}" type="datetimeFigureOut">
              <a:rPr lang="en-US" smtClean="0">
                <a:solidFill>
                  <a:prstClr val="black">
                    <a:tint val="75000"/>
                  </a:prstClr>
                </a:solidFill>
                <a:ea typeface="ＭＳ Ｐゴシック" charset="-128"/>
              </a:rPr>
              <a:pPr/>
              <a:t>7/29/2015</a:t>
            </a:fld>
            <a:endParaRPr lang="en-US">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68163-3844-4FBC-84E9-DAC90071EBD6}" type="slidenum">
              <a:rPr lang="en-US" smtClean="0">
                <a:solidFill>
                  <a:prstClr val="black">
                    <a:tint val="75000"/>
                  </a:prstClr>
                </a:solidFill>
                <a:ea typeface="ＭＳ Ｐゴシック" charset="-128"/>
              </a:rPr>
              <a:pPr/>
              <a:t>‹#›</a:t>
            </a:fld>
            <a:endParaRPr lang="en-US">
              <a:solidFill>
                <a:prstClr val="black">
                  <a:tint val="75000"/>
                </a:prstClr>
              </a:solidFill>
              <a:ea typeface="ＭＳ Ｐゴシック" charset="-128"/>
            </a:endParaRPr>
          </a:p>
        </p:txBody>
      </p:sp>
      <p:pic>
        <p:nvPicPr>
          <p:cNvPr id="8" name="Picture 3" descr="M:\Creative Services\Templates\PPTs\EBSCO Health PPT Templates\EBSCO Health PPT Templates_PNGs\EBSCOHealth_PPT_Template.png"/>
          <p:cNvPicPr>
            <a:picLocks noChangeAspect="1" noChangeArrowheads="1"/>
          </p:cNvPicPr>
          <p:nvPr userDrawn="1"/>
        </p:nvPicPr>
        <p:blipFill>
          <a:blip r:embed="rId3" cstate="print"/>
          <a:srcRect t="89999" b="1"/>
          <a:stretch>
            <a:fillRect/>
          </a:stretch>
        </p:blipFill>
        <p:spPr bwMode="auto">
          <a:xfrm>
            <a:off x="0" y="6172200"/>
            <a:ext cx="9144000" cy="685800"/>
          </a:xfrm>
          <a:prstGeom prst="rect">
            <a:avLst/>
          </a:prstGeom>
          <a:noFill/>
        </p:spPr>
      </p:pic>
      <p:sp>
        <p:nvSpPr>
          <p:cNvPr id="9" name="Freeform 8"/>
          <p:cNvSpPr/>
          <p:nvPr userDrawn="1"/>
        </p:nvSpPr>
        <p:spPr>
          <a:xfrm>
            <a:off x="7126514" y="6560457"/>
            <a:ext cx="2017486" cy="297543"/>
          </a:xfrm>
          <a:custGeom>
            <a:avLst/>
            <a:gdLst>
              <a:gd name="connsiteX0" fmla="*/ 0 w 4063285"/>
              <a:gd name="connsiteY0" fmla="*/ 0 h 676141"/>
              <a:gd name="connsiteX1" fmla="*/ 4063285 w 4063285"/>
              <a:gd name="connsiteY1" fmla="*/ 0 h 676141"/>
              <a:gd name="connsiteX2" fmla="*/ 4063285 w 4063285"/>
              <a:gd name="connsiteY2" fmla="*/ 676141 h 676141"/>
              <a:gd name="connsiteX3" fmla="*/ 0 w 4063285"/>
              <a:gd name="connsiteY3" fmla="*/ 676141 h 676141"/>
              <a:gd name="connsiteX4" fmla="*/ 0 w 4063285"/>
              <a:gd name="connsiteY4" fmla="*/ 0 h 676141"/>
              <a:gd name="connsiteX0" fmla="*/ 388620 w 4063285"/>
              <a:gd name="connsiteY0" fmla="*/ 0 h 676141"/>
              <a:gd name="connsiteX1" fmla="*/ 4063285 w 4063285"/>
              <a:gd name="connsiteY1" fmla="*/ 0 h 676141"/>
              <a:gd name="connsiteX2" fmla="*/ 4063285 w 4063285"/>
              <a:gd name="connsiteY2" fmla="*/ 676141 h 676141"/>
              <a:gd name="connsiteX3" fmla="*/ 0 w 4063285"/>
              <a:gd name="connsiteY3" fmla="*/ 676141 h 676141"/>
              <a:gd name="connsiteX4" fmla="*/ 388620 w 4063285"/>
              <a:gd name="connsiteY4" fmla="*/ 0 h 676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285" h="676141">
                <a:moveTo>
                  <a:pt x="388620" y="0"/>
                </a:moveTo>
                <a:lnTo>
                  <a:pt x="4063285" y="0"/>
                </a:lnTo>
                <a:lnTo>
                  <a:pt x="4063285" y="676141"/>
                </a:lnTo>
                <a:lnTo>
                  <a:pt x="0" y="676141"/>
                </a:lnTo>
                <a:lnTo>
                  <a:pt x="38862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0" name="Picture 2" descr="M:\Creative Services\Discovery\_Logos\un-official\PNGs\EDS-logo_ICON_white.png"/>
          <p:cNvPicPr>
            <a:picLocks noChangeAspect="1" noChangeArrowheads="1"/>
          </p:cNvPicPr>
          <p:nvPr userDrawn="1"/>
        </p:nvPicPr>
        <p:blipFill>
          <a:blip r:embed="rId4"/>
          <a:srcRect/>
          <a:stretch>
            <a:fillRect/>
          </a:stretch>
        </p:blipFill>
        <p:spPr bwMode="auto">
          <a:xfrm>
            <a:off x="7380628" y="6615165"/>
            <a:ext cx="210457" cy="210457"/>
          </a:xfrm>
          <a:prstGeom prst="rect">
            <a:avLst/>
          </a:prstGeom>
          <a:noFill/>
        </p:spPr>
      </p:pic>
      <p:pic>
        <p:nvPicPr>
          <p:cNvPr id="11" name="Picture 10" descr="EDS_DiscoveryHealth_Logo_white.png"/>
          <p:cNvPicPr>
            <a:picLocks noChangeAspect="1"/>
          </p:cNvPicPr>
          <p:nvPr userDrawn="1"/>
        </p:nvPicPr>
        <p:blipFill>
          <a:blip r:embed="rId5"/>
          <a:stretch>
            <a:fillRect/>
          </a:stretch>
        </p:blipFill>
        <p:spPr>
          <a:xfrm>
            <a:off x="7633157" y="6618672"/>
            <a:ext cx="1381444" cy="201368"/>
          </a:xfrm>
          <a:prstGeom prst="rect">
            <a:avLst/>
          </a:prstGeom>
        </p:spPr>
      </p:pic>
    </p:spTree>
    <p:extLst>
      <p:ext uri="{BB962C8B-B14F-4D97-AF65-F5344CB8AC3E}">
        <p14:creationId xmlns:p14="http://schemas.microsoft.com/office/powerpoint/2010/main" val="502541500"/>
      </p:ext>
    </p:extLst>
  </p:cSld>
  <p:clrMap bg1="lt1" tx1="dk1" bg2="lt2" tx2="dk2" accent1="accent1" accent2="accent2" accent3="accent3" accent4="accent4" accent5="accent5" accent6="accent6" hlink="hlink" folHlink="folHlink"/>
  <p:sldLayoutIdLst>
    <p:sldLayoutId id="2147483681" r:id="rId1"/>
  </p:sldLayoutIdLst>
  <p:transition>
    <p:fade/>
  </p:transition>
  <p:timing>
    <p:tnLst>
      <p:par>
        <p:cTn id="1" dur="indefinite" restart="never" nodeType="tmRoot"/>
      </p:par>
    </p:tnLst>
  </p:timing>
  <p:txStyles>
    <p:titleStyle>
      <a:lvl1pPr algn="l" defTabSz="9144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93763-7448-41FD-9BAA-3B533ED0CE8D}" type="datetimeFigureOut">
              <a:rPr lang="en-US" smtClean="0">
                <a:solidFill>
                  <a:prstClr val="black">
                    <a:tint val="75000"/>
                  </a:prstClr>
                </a:solidFill>
                <a:ea typeface="ＭＳ Ｐゴシック" charset="-128"/>
              </a:rPr>
              <a:pPr/>
              <a:t>7/29/2015</a:t>
            </a:fld>
            <a:endParaRPr lang="en-US">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68163-3844-4FBC-84E9-DAC90071EBD6}" type="slidenum">
              <a:rPr lang="en-US" smtClean="0">
                <a:solidFill>
                  <a:prstClr val="black">
                    <a:tint val="75000"/>
                  </a:prstClr>
                </a:solidFill>
                <a:ea typeface="ＭＳ Ｐゴシック" charset="-128"/>
              </a:rPr>
              <a:pPr/>
              <a:t>‹#›</a:t>
            </a:fld>
            <a:endParaRPr lang="en-US">
              <a:solidFill>
                <a:prstClr val="black">
                  <a:tint val="75000"/>
                </a:prstClr>
              </a:solidFill>
              <a:ea typeface="ＭＳ Ｐゴシック" charset="-128"/>
            </a:endParaRPr>
          </a:p>
        </p:txBody>
      </p:sp>
      <p:pic>
        <p:nvPicPr>
          <p:cNvPr id="8" name="Picture 3" descr="M:\Creative Services\Templates\PPTs\EBSCO Health PPT Templates\EBSCO Health PPT Templates_PNGs\EBSCOHealth_PPT_Template.png"/>
          <p:cNvPicPr>
            <a:picLocks noChangeAspect="1" noChangeArrowheads="1"/>
          </p:cNvPicPr>
          <p:nvPr userDrawn="1"/>
        </p:nvPicPr>
        <p:blipFill>
          <a:blip r:embed="rId2" cstate="print"/>
          <a:srcRect t="89999" b="1"/>
          <a:stretch>
            <a:fillRect/>
          </a:stretch>
        </p:blipFill>
        <p:spPr bwMode="auto">
          <a:xfrm>
            <a:off x="0" y="6172200"/>
            <a:ext cx="9144000" cy="685800"/>
          </a:xfrm>
          <a:prstGeom prst="rect">
            <a:avLst/>
          </a:prstGeom>
          <a:noFill/>
        </p:spPr>
      </p:pic>
      <p:sp>
        <p:nvSpPr>
          <p:cNvPr id="9" name="Freeform 8"/>
          <p:cNvSpPr/>
          <p:nvPr userDrawn="1"/>
        </p:nvSpPr>
        <p:spPr>
          <a:xfrm>
            <a:off x="7126514" y="6560457"/>
            <a:ext cx="2017486" cy="297543"/>
          </a:xfrm>
          <a:custGeom>
            <a:avLst/>
            <a:gdLst>
              <a:gd name="connsiteX0" fmla="*/ 0 w 4063285"/>
              <a:gd name="connsiteY0" fmla="*/ 0 h 676141"/>
              <a:gd name="connsiteX1" fmla="*/ 4063285 w 4063285"/>
              <a:gd name="connsiteY1" fmla="*/ 0 h 676141"/>
              <a:gd name="connsiteX2" fmla="*/ 4063285 w 4063285"/>
              <a:gd name="connsiteY2" fmla="*/ 676141 h 676141"/>
              <a:gd name="connsiteX3" fmla="*/ 0 w 4063285"/>
              <a:gd name="connsiteY3" fmla="*/ 676141 h 676141"/>
              <a:gd name="connsiteX4" fmla="*/ 0 w 4063285"/>
              <a:gd name="connsiteY4" fmla="*/ 0 h 676141"/>
              <a:gd name="connsiteX0" fmla="*/ 388620 w 4063285"/>
              <a:gd name="connsiteY0" fmla="*/ 0 h 676141"/>
              <a:gd name="connsiteX1" fmla="*/ 4063285 w 4063285"/>
              <a:gd name="connsiteY1" fmla="*/ 0 h 676141"/>
              <a:gd name="connsiteX2" fmla="*/ 4063285 w 4063285"/>
              <a:gd name="connsiteY2" fmla="*/ 676141 h 676141"/>
              <a:gd name="connsiteX3" fmla="*/ 0 w 4063285"/>
              <a:gd name="connsiteY3" fmla="*/ 676141 h 676141"/>
              <a:gd name="connsiteX4" fmla="*/ 388620 w 4063285"/>
              <a:gd name="connsiteY4" fmla="*/ 0 h 676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3285" h="676141">
                <a:moveTo>
                  <a:pt x="388620" y="0"/>
                </a:moveTo>
                <a:lnTo>
                  <a:pt x="4063285" y="0"/>
                </a:lnTo>
                <a:lnTo>
                  <a:pt x="4063285" y="676141"/>
                </a:lnTo>
                <a:lnTo>
                  <a:pt x="0" y="676141"/>
                </a:lnTo>
                <a:lnTo>
                  <a:pt x="38862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10" name="Picture 2" descr="M:\Creative Services\Discovery\_Logos\un-official\PNGs\EDS-logo_ICON_white.png"/>
          <p:cNvPicPr>
            <a:picLocks noChangeAspect="1" noChangeArrowheads="1"/>
          </p:cNvPicPr>
          <p:nvPr userDrawn="1"/>
        </p:nvPicPr>
        <p:blipFill>
          <a:blip r:embed="rId3"/>
          <a:srcRect/>
          <a:stretch>
            <a:fillRect/>
          </a:stretch>
        </p:blipFill>
        <p:spPr bwMode="auto">
          <a:xfrm>
            <a:off x="7380628" y="6615165"/>
            <a:ext cx="210457" cy="210457"/>
          </a:xfrm>
          <a:prstGeom prst="rect">
            <a:avLst/>
          </a:prstGeom>
          <a:noFill/>
        </p:spPr>
      </p:pic>
      <p:pic>
        <p:nvPicPr>
          <p:cNvPr id="11" name="Picture 10" descr="EDS_DiscoveryHealth_Logo_white.png"/>
          <p:cNvPicPr>
            <a:picLocks noChangeAspect="1"/>
          </p:cNvPicPr>
          <p:nvPr userDrawn="1"/>
        </p:nvPicPr>
        <p:blipFill>
          <a:blip r:embed="rId4"/>
          <a:stretch>
            <a:fillRect/>
          </a:stretch>
        </p:blipFill>
        <p:spPr>
          <a:xfrm>
            <a:off x="7633157" y="6618672"/>
            <a:ext cx="1381444" cy="201368"/>
          </a:xfrm>
          <a:prstGeom prst="rect">
            <a:avLst/>
          </a:prstGeom>
        </p:spPr>
      </p:pic>
    </p:spTree>
    <p:extLst>
      <p:ext uri="{BB962C8B-B14F-4D97-AF65-F5344CB8AC3E}">
        <p14:creationId xmlns:p14="http://schemas.microsoft.com/office/powerpoint/2010/main" val="1640541095"/>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144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748814F-7DE7-43AD-82D1-587E64FA471A}"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23243543"/>
      </p:ext>
    </p:extLst>
  </p:cSld>
  <p:clrMap bg1="lt1" tx1="dk1" bg2="lt2" tx2="dk2" accent1="accent1" accent2="accent2" accent3="accent3" accent4="accent4" accent5="accent5" accent6="accent6" hlink="hlink" folHlink="folHlink"/>
  <p:sldLayoutIdLst>
    <p:sldLayoutId id="214748368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748814F-7DE7-43AD-82D1-587E64FA471A}"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761442070"/>
      </p:ext>
    </p:extLst>
  </p:cSld>
  <p:clrMap bg1="lt1" tx1="dk1" bg2="lt2" tx2="dk2" accent1="accent1" accent2="accent2" accent3="accent3" accent4="accent4" accent5="accent5" accent6="accent6" hlink="hlink" folHlink="folHlink"/>
  <p:sldLayoutIdLst>
    <p:sldLayoutId id="2147483687"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png"/><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image" Target="../media/image44.png"/><Relationship Id="rId9"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earch.ebscohost.com/login.aspx?authtype=ip,url,uid&amp;profile=eds&amp;user=northbay&amp;password=smart" TargetMode="External"/><Relationship Id="rId2" Type="http://schemas.openxmlformats.org/officeDocument/2006/relationships/hyperlink" Target="http://search.ebscohost.com/login.aspx?authtype=ip,url,uid&amp;profile=eds&amp;user=kaiserperma&amp;password=kaiser" TargetMode="External"/><Relationship Id="rId1" Type="http://schemas.openxmlformats.org/officeDocument/2006/relationships/slideLayout" Target="../slideLayouts/slideLayout13.xml"/><Relationship Id="rId4" Type="http://schemas.openxmlformats.org/officeDocument/2006/relationships/hyperlink" Target="http://search.ebscohost.com/login.aspx?authtype=ip,url,uid&amp;profile=eds&amp;user=residency&amp;password=eviden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_Light.png"/>
          <p:cNvPicPr>
            <a:picLocks noChangeAspect="1"/>
          </p:cNvPicPr>
          <p:nvPr/>
        </p:nvPicPr>
        <p:blipFill>
          <a:blip r:embed="rId3" cstate="print">
            <a:duotone>
              <a:schemeClr val="accent5">
                <a:shade val="45000"/>
                <a:satMod val="135000"/>
              </a:schemeClr>
              <a:prstClr val="white"/>
            </a:duotone>
          </a:blip>
          <a:srcRect b="7448"/>
          <a:stretch>
            <a:fillRect/>
          </a:stretch>
        </p:blipFill>
        <p:spPr>
          <a:xfrm>
            <a:off x="377" y="283"/>
            <a:ext cx="9143245" cy="6346729"/>
          </a:xfrm>
          <a:prstGeom prst="rect">
            <a:avLst/>
          </a:prstGeom>
        </p:spPr>
      </p:pic>
      <p:sp>
        <p:nvSpPr>
          <p:cNvPr id="11" name="Rectangle 10"/>
          <p:cNvSpPr/>
          <p:nvPr/>
        </p:nvSpPr>
        <p:spPr>
          <a:xfrm>
            <a:off x="1414822" y="1979407"/>
            <a:ext cx="6282467" cy="238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415091" y="2119257"/>
            <a:ext cx="6281928" cy="1699708"/>
          </a:xfrm>
        </p:spPr>
        <p:txBody>
          <a:bodyPr/>
          <a:lstStyle/>
          <a:p>
            <a:pPr algn="ctr"/>
            <a:r>
              <a:rPr lang="en-US" b="0" dirty="0" smtClean="0">
                <a:solidFill>
                  <a:schemeClr val="accent5"/>
                </a:solidFill>
              </a:rPr>
              <a:t>CHIP Meeting</a:t>
            </a:r>
            <a:br>
              <a:rPr lang="en-US" b="0" dirty="0" smtClean="0">
                <a:solidFill>
                  <a:schemeClr val="accent5"/>
                </a:solidFill>
              </a:rPr>
            </a:br>
            <a:r>
              <a:rPr lang="en-US" dirty="0" smtClean="0">
                <a:solidFill>
                  <a:schemeClr val="accent5"/>
                </a:solidFill>
              </a:rPr>
              <a:t>July 29, 2015</a:t>
            </a:r>
            <a:endParaRPr lang="en-US" b="0" dirty="0">
              <a:solidFill>
                <a:schemeClr val="accent5"/>
              </a:solidFill>
            </a:endParaRPr>
          </a:p>
        </p:txBody>
      </p:sp>
    </p:spTree>
    <p:extLst>
      <p:ext uri="{BB962C8B-B14F-4D97-AF65-F5344CB8AC3E}">
        <p14:creationId xmlns:p14="http://schemas.microsoft.com/office/powerpoint/2010/main" val="9794034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y stripe subtle bg 72dpi.png"/>
          <p:cNvPicPr>
            <a:picLocks noChangeAspect="1"/>
          </p:cNvPicPr>
          <p:nvPr/>
        </p:nvPicPr>
        <p:blipFill>
          <a:blip r:embed="rId3" cstate="print"/>
          <a:srcRect t="17774" b="62224"/>
          <a:stretch>
            <a:fillRect/>
          </a:stretch>
        </p:blipFill>
        <p:spPr>
          <a:xfrm>
            <a:off x="571" y="1219200"/>
            <a:ext cx="9142858" cy="1371600"/>
          </a:xfrm>
          <a:prstGeom prst="rect">
            <a:avLst/>
          </a:prstGeom>
        </p:spPr>
      </p:pic>
      <p:sp>
        <p:nvSpPr>
          <p:cNvPr id="2" name="Title 1"/>
          <p:cNvSpPr>
            <a:spLocks noGrp="1"/>
          </p:cNvSpPr>
          <p:nvPr>
            <p:ph type="title"/>
          </p:nvPr>
        </p:nvSpPr>
        <p:spPr>
          <a:xfrm>
            <a:off x="457200" y="76200"/>
            <a:ext cx="8229600" cy="1143000"/>
          </a:xfrm>
        </p:spPr>
        <p:txBody>
          <a:bodyPr/>
          <a:lstStyle/>
          <a:p>
            <a:r>
              <a:rPr lang="en-US" b="1" dirty="0" smtClean="0"/>
              <a:t>GRADE</a:t>
            </a:r>
            <a:r>
              <a:rPr lang="en-US" dirty="0" smtClean="0"/>
              <a:t> </a:t>
            </a:r>
            <a:r>
              <a:rPr lang="en-US" dirty="0" smtClean="0">
                <a:solidFill>
                  <a:schemeClr val="accent5"/>
                </a:solidFill>
              </a:rPr>
              <a:t>is now the standard</a:t>
            </a:r>
            <a:endParaRPr lang="en-US" dirty="0">
              <a:solidFill>
                <a:schemeClr val="accent5"/>
              </a:solidFill>
            </a:endParaRPr>
          </a:p>
        </p:txBody>
      </p:sp>
      <p:sp>
        <p:nvSpPr>
          <p:cNvPr id="4" name="Content Placeholder 3"/>
          <p:cNvSpPr>
            <a:spLocks noGrp="1"/>
          </p:cNvSpPr>
          <p:nvPr>
            <p:ph sz="half" idx="1"/>
          </p:nvPr>
        </p:nvSpPr>
        <p:spPr>
          <a:xfrm>
            <a:off x="457199" y="2713037"/>
            <a:ext cx="3852333" cy="3306763"/>
          </a:xfrm>
        </p:spPr>
        <p:txBody>
          <a:bodyPr/>
          <a:lstStyle/>
          <a:p>
            <a:pPr>
              <a:spcBef>
                <a:spcPts val="600"/>
              </a:spcBef>
            </a:pPr>
            <a:r>
              <a:rPr lang="en-US" sz="1600" dirty="0" smtClean="0"/>
              <a:t>WHO </a:t>
            </a:r>
          </a:p>
          <a:p>
            <a:pPr>
              <a:spcBef>
                <a:spcPts val="600"/>
              </a:spcBef>
            </a:pPr>
            <a:r>
              <a:rPr lang="en-US" sz="1600" dirty="0" smtClean="0"/>
              <a:t>The Endocrine Society </a:t>
            </a:r>
          </a:p>
          <a:p>
            <a:pPr>
              <a:spcBef>
                <a:spcPts val="600"/>
              </a:spcBef>
            </a:pPr>
            <a:r>
              <a:rPr lang="en-US" sz="1600" dirty="0" smtClean="0"/>
              <a:t>ACCP</a:t>
            </a:r>
          </a:p>
          <a:p>
            <a:pPr>
              <a:spcBef>
                <a:spcPts val="600"/>
              </a:spcBef>
            </a:pPr>
            <a:r>
              <a:rPr lang="en-US" sz="1600" dirty="0" smtClean="0"/>
              <a:t>ACP</a:t>
            </a:r>
          </a:p>
          <a:p>
            <a:pPr>
              <a:spcBef>
                <a:spcPts val="600"/>
              </a:spcBef>
            </a:pPr>
            <a:r>
              <a:rPr lang="en-US" sz="1600" dirty="0" smtClean="0"/>
              <a:t>American Thoracic Society </a:t>
            </a:r>
          </a:p>
          <a:p>
            <a:pPr>
              <a:spcBef>
                <a:spcPts val="600"/>
              </a:spcBef>
            </a:pPr>
            <a:r>
              <a:rPr lang="en-US" sz="1600" dirty="0" smtClean="0"/>
              <a:t>NKF/KDOQI</a:t>
            </a:r>
          </a:p>
          <a:p>
            <a:pPr>
              <a:spcBef>
                <a:spcPts val="600"/>
              </a:spcBef>
            </a:pPr>
            <a:r>
              <a:rPr lang="en-US" sz="1600" dirty="0" smtClean="0"/>
              <a:t>KDIGO</a:t>
            </a:r>
          </a:p>
          <a:p>
            <a:pPr>
              <a:spcBef>
                <a:spcPts val="600"/>
              </a:spcBef>
            </a:pPr>
            <a:r>
              <a:rPr lang="en-US" sz="1600" dirty="0" smtClean="0"/>
              <a:t>Norwegian Knowledge Center / Norwegian Directorate of Health </a:t>
            </a:r>
          </a:p>
          <a:p>
            <a:pPr>
              <a:spcBef>
                <a:spcPts val="600"/>
              </a:spcBef>
            </a:pPr>
            <a:r>
              <a:rPr lang="en-US" sz="1600" dirty="0" smtClean="0"/>
              <a:t>Canadian Cardiovascular Society</a:t>
            </a:r>
          </a:p>
          <a:p>
            <a:pPr>
              <a:spcBef>
                <a:spcPts val="600"/>
              </a:spcBef>
            </a:pPr>
            <a:r>
              <a:rPr lang="en-US" sz="1600" dirty="0" smtClean="0"/>
              <a:t>IDSA</a:t>
            </a:r>
          </a:p>
        </p:txBody>
      </p:sp>
      <p:sp>
        <p:nvSpPr>
          <p:cNvPr id="5" name="Content Placeholder 4"/>
          <p:cNvSpPr>
            <a:spLocks noGrp="1"/>
          </p:cNvSpPr>
          <p:nvPr>
            <p:ph sz="half" idx="2"/>
          </p:nvPr>
        </p:nvSpPr>
        <p:spPr>
          <a:xfrm>
            <a:off x="4038600" y="2713037"/>
            <a:ext cx="3962400" cy="3306763"/>
          </a:xfrm>
        </p:spPr>
        <p:txBody>
          <a:bodyPr/>
          <a:lstStyle/>
          <a:p>
            <a:pPr>
              <a:spcBef>
                <a:spcPts val="600"/>
              </a:spcBef>
            </a:pPr>
            <a:r>
              <a:rPr lang="en-US" sz="1600" dirty="0" smtClean="0"/>
              <a:t>CDC </a:t>
            </a:r>
          </a:p>
          <a:p>
            <a:pPr>
              <a:spcBef>
                <a:spcPts val="600"/>
              </a:spcBef>
            </a:pPr>
            <a:r>
              <a:rPr lang="en-US" sz="1600" dirty="0" smtClean="0"/>
              <a:t>AGA </a:t>
            </a:r>
          </a:p>
          <a:p>
            <a:pPr>
              <a:spcBef>
                <a:spcPts val="600"/>
              </a:spcBef>
            </a:pPr>
            <a:r>
              <a:rPr lang="en-US" sz="1600" dirty="0" smtClean="0"/>
              <a:t>AASLD </a:t>
            </a:r>
          </a:p>
          <a:p>
            <a:pPr>
              <a:spcBef>
                <a:spcPts val="600"/>
              </a:spcBef>
            </a:pPr>
            <a:r>
              <a:rPr lang="en-US" sz="1600" dirty="0" smtClean="0"/>
              <a:t>ICSI</a:t>
            </a:r>
          </a:p>
          <a:p>
            <a:pPr>
              <a:spcBef>
                <a:spcPts val="600"/>
              </a:spcBef>
            </a:pPr>
            <a:r>
              <a:rPr lang="en-US" sz="1600" dirty="0" smtClean="0"/>
              <a:t>NICE </a:t>
            </a:r>
          </a:p>
          <a:p>
            <a:pPr>
              <a:spcBef>
                <a:spcPts val="600"/>
              </a:spcBef>
            </a:pPr>
            <a:r>
              <a:rPr lang="en-US" sz="1600" dirty="0" smtClean="0"/>
              <a:t>SIGN </a:t>
            </a:r>
          </a:p>
          <a:p>
            <a:pPr>
              <a:spcBef>
                <a:spcPts val="600"/>
              </a:spcBef>
            </a:pPr>
            <a:r>
              <a:rPr lang="en-US" sz="1600" dirty="0" smtClean="0"/>
              <a:t>NHS</a:t>
            </a:r>
          </a:p>
          <a:p>
            <a:pPr>
              <a:spcBef>
                <a:spcPts val="600"/>
              </a:spcBef>
            </a:pPr>
            <a:r>
              <a:rPr lang="en-US" sz="1600" dirty="0" smtClean="0"/>
              <a:t>Kaiser Permanente</a:t>
            </a:r>
          </a:p>
          <a:p>
            <a:pPr>
              <a:spcBef>
                <a:spcPts val="600"/>
              </a:spcBef>
            </a:pPr>
            <a:r>
              <a:rPr lang="en-US" sz="1600" dirty="0" smtClean="0"/>
              <a:t>Dutch College of GPs</a:t>
            </a:r>
          </a:p>
          <a:p>
            <a:pPr>
              <a:spcBef>
                <a:spcPts val="600"/>
              </a:spcBef>
            </a:pPr>
            <a:r>
              <a:rPr lang="en-US" sz="1600" dirty="0" smtClean="0"/>
              <a:t>Multiple Red Cross groups</a:t>
            </a:r>
          </a:p>
          <a:p>
            <a:pPr>
              <a:spcBef>
                <a:spcPts val="600"/>
              </a:spcBef>
            </a:pPr>
            <a:endParaRPr lang="en-US" sz="1600" dirty="0"/>
          </a:p>
        </p:txBody>
      </p:sp>
      <p:sp>
        <p:nvSpPr>
          <p:cNvPr id="9" name="Rectangle 8"/>
          <p:cNvSpPr/>
          <p:nvPr/>
        </p:nvSpPr>
        <p:spPr>
          <a:xfrm>
            <a:off x="457200" y="1320452"/>
            <a:ext cx="7696200" cy="1149482"/>
          </a:xfrm>
          <a:prstGeom prst="rect">
            <a:avLst/>
          </a:prstGeom>
        </p:spPr>
        <p:txBody>
          <a:bodyPr wrap="square">
            <a:spAutoFit/>
          </a:bodyPr>
          <a:lstStyle/>
          <a:p>
            <a:pPr>
              <a:lnSpc>
                <a:spcPct val="110000"/>
              </a:lnSpc>
            </a:pPr>
            <a:r>
              <a:rPr lang="en-US" sz="2400" b="1" dirty="0" smtClean="0">
                <a:solidFill>
                  <a:schemeClr val="accent5">
                    <a:lumMod val="75000"/>
                  </a:schemeClr>
                </a:solidFill>
              </a:rPr>
              <a:t>GUIDELINE GROUPS</a:t>
            </a:r>
            <a:r>
              <a:rPr lang="en-US" sz="2000" dirty="0" smtClean="0">
                <a:solidFill>
                  <a:schemeClr val="accent5">
                    <a:lumMod val="75000"/>
                  </a:schemeClr>
                </a:solidFill>
              </a:rPr>
              <a:t/>
            </a:r>
            <a:br>
              <a:rPr lang="en-US" sz="2000" dirty="0" smtClean="0">
                <a:solidFill>
                  <a:schemeClr val="accent5">
                    <a:lumMod val="75000"/>
                  </a:schemeClr>
                </a:solidFill>
              </a:rPr>
            </a:br>
            <a:r>
              <a:rPr lang="en-US" sz="2000" dirty="0" smtClean="0">
                <a:solidFill>
                  <a:schemeClr val="accent5">
                    <a:lumMod val="75000"/>
                  </a:schemeClr>
                </a:solidFill>
              </a:rPr>
              <a:t>More than 80 of the worlds leading organizations which </a:t>
            </a:r>
            <a:br>
              <a:rPr lang="en-US" sz="2000" dirty="0" smtClean="0">
                <a:solidFill>
                  <a:schemeClr val="accent5">
                    <a:lumMod val="75000"/>
                  </a:schemeClr>
                </a:solidFill>
              </a:rPr>
            </a:br>
            <a:r>
              <a:rPr lang="en-US" sz="2000" dirty="0" smtClean="0">
                <a:solidFill>
                  <a:schemeClr val="accent5">
                    <a:lumMod val="75000"/>
                  </a:schemeClr>
                </a:solidFill>
              </a:rPr>
              <a:t>produce guidelines formally use GRADE: </a:t>
            </a:r>
            <a:endParaRPr lang="en-US" sz="2000" dirty="0">
              <a:solidFill>
                <a:schemeClr val="accent5">
                  <a:lumMod val="75000"/>
                </a:schemeClr>
              </a:solidFill>
            </a:endParaRPr>
          </a:p>
        </p:txBody>
      </p:sp>
      <p:sp>
        <p:nvSpPr>
          <p:cNvPr id="12" name="Rectangle 11"/>
          <p:cNvSpPr/>
          <p:nvPr/>
        </p:nvSpPr>
        <p:spPr>
          <a:xfrm>
            <a:off x="5715000" y="2285998"/>
            <a:ext cx="3221916" cy="2133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000" b="1" dirty="0" smtClean="0"/>
              <a:t>SYSTEMATIC REVIEWS </a:t>
            </a:r>
            <a:br>
              <a:rPr lang="en-US" sz="2000" b="1" dirty="0" smtClean="0"/>
            </a:br>
            <a:r>
              <a:rPr lang="en-US" sz="2000" dirty="0" smtClean="0"/>
              <a:t>Independent systematic review organizations such as Cochrane have incorporated GRADE.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_Light.png"/>
          <p:cNvPicPr>
            <a:picLocks noChangeAspect="1"/>
          </p:cNvPicPr>
          <p:nvPr/>
        </p:nvPicPr>
        <p:blipFill>
          <a:blip r:embed="rId3" cstate="print">
            <a:duotone>
              <a:schemeClr val="accent5">
                <a:shade val="45000"/>
                <a:satMod val="135000"/>
              </a:schemeClr>
              <a:prstClr val="white"/>
            </a:duotone>
          </a:blip>
          <a:srcRect b="7448"/>
          <a:stretch>
            <a:fillRect/>
          </a:stretch>
        </p:blipFill>
        <p:spPr>
          <a:xfrm>
            <a:off x="377" y="283"/>
            <a:ext cx="9143245" cy="6346729"/>
          </a:xfrm>
          <a:prstGeom prst="rect">
            <a:avLst/>
          </a:prstGeom>
        </p:spPr>
      </p:pic>
      <p:sp>
        <p:nvSpPr>
          <p:cNvPr id="11" name="Rectangle 10"/>
          <p:cNvSpPr/>
          <p:nvPr/>
        </p:nvSpPr>
        <p:spPr>
          <a:xfrm>
            <a:off x="1414822" y="1979407"/>
            <a:ext cx="6282467" cy="238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415091" y="2119257"/>
            <a:ext cx="6281928" cy="1699708"/>
          </a:xfrm>
        </p:spPr>
        <p:txBody>
          <a:bodyPr/>
          <a:lstStyle/>
          <a:p>
            <a:pPr algn="ctr"/>
            <a:r>
              <a:rPr lang="en-US" b="0" dirty="0" smtClean="0">
                <a:solidFill>
                  <a:schemeClr val="accent5"/>
                </a:solidFill>
              </a:rPr>
              <a:t>Lack of </a:t>
            </a:r>
            <a:br>
              <a:rPr lang="en-US" b="0" dirty="0" smtClean="0">
                <a:solidFill>
                  <a:schemeClr val="accent5"/>
                </a:solidFill>
              </a:rPr>
            </a:br>
            <a:r>
              <a:rPr lang="en-US" b="0" dirty="0" smtClean="0">
                <a:solidFill>
                  <a:schemeClr val="accent5"/>
                </a:solidFill>
              </a:rPr>
              <a:t>expert reviewers</a:t>
            </a:r>
            <a:endParaRPr lang="en-US" b="0" dirty="0">
              <a:solidFill>
                <a:schemeClr val="accent5"/>
              </a:solidFill>
            </a:endParaRPr>
          </a:p>
        </p:txBody>
      </p:sp>
      <p:pic>
        <p:nvPicPr>
          <p:cNvPr id="10" name="Picture 9" descr="quote.png"/>
          <p:cNvPicPr>
            <a:picLocks noChangeAspect="1"/>
          </p:cNvPicPr>
          <p:nvPr/>
        </p:nvPicPr>
        <p:blipFill>
          <a:blip r:embed="rId4" cstate="print"/>
          <a:srcRect l="13644" t="18664" r="17762" b="69048"/>
          <a:stretch>
            <a:fillRect/>
          </a:stretch>
        </p:blipFill>
        <p:spPr>
          <a:xfrm>
            <a:off x="1415091" y="3516378"/>
            <a:ext cx="6281928" cy="844055"/>
          </a:xfrm>
          <a:prstGeom prst="rect">
            <a:avLst/>
          </a:prstGeom>
        </p:spPr>
      </p:pic>
    </p:spTree>
    <p:extLst>
      <p:ext uri="{BB962C8B-B14F-4D97-AF65-F5344CB8AC3E}">
        <p14:creationId xmlns:p14="http://schemas.microsoft.com/office/powerpoint/2010/main" val="7764080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4383" y="533400"/>
            <a:ext cx="7312417" cy="1143000"/>
          </a:xfrm>
        </p:spPr>
        <p:txBody>
          <a:bodyPr/>
          <a:lstStyle/>
          <a:p>
            <a:r>
              <a:rPr lang="en-US" sz="3600" b="1" dirty="0" smtClean="0"/>
              <a:t>FULLY INTEGRATED EXPERTS</a:t>
            </a:r>
            <a:endParaRPr lang="en-US" sz="3600" b="1" dirty="0"/>
          </a:p>
        </p:txBody>
      </p:sp>
      <p:sp>
        <p:nvSpPr>
          <p:cNvPr id="4" name="Content Placeholder 3"/>
          <p:cNvSpPr>
            <a:spLocks noGrp="1"/>
          </p:cNvSpPr>
          <p:nvPr>
            <p:ph idx="1"/>
          </p:nvPr>
        </p:nvSpPr>
        <p:spPr>
          <a:xfrm>
            <a:off x="457200" y="2667000"/>
            <a:ext cx="8229600" cy="2743200"/>
          </a:xfrm>
        </p:spPr>
        <p:txBody>
          <a:bodyPr/>
          <a:lstStyle/>
          <a:p>
            <a:pPr marL="0" lvl="0" indent="0">
              <a:lnSpc>
                <a:spcPct val="120000"/>
              </a:lnSpc>
              <a:spcBef>
                <a:spcPts val="0"/>
              </a:spcBef>
              <a:buClrTx/>
              <a:buNone/>
            </a:pPr>
            <a:r>
              <a:rPr lang="en-US" sz="2800" dirty="0" smtClean="0">
                <a:solidFill>
                  <a:srgbClr val="83878A">
                    <a:lumMod val="75000"/>
                  </a:srgbClr>
                </a:solidFill>
              </a:rPr>
              <a:t>An extensive network of clinical experts work in partnership with </a:t>
            </a:r>
            <a:r>
              <a:rPr lang="en-US" sz="2800" dirty="0" err="1" smtClean="0">
                <a:solidFill>
                  <a:srgbClr val="83878A">
                    <a:lumMod val="75000"/>
                  </a:srgbClr>
                </a:solidFill>
              </a:rPr>
              <a:t>DynaMed</a:t>
            </a:r>
            <a:r>
              <a:rPr lang="en-US" sz="2800" dirty="0" smtClean="0">
                <a:solidFill>
                  <a:srgbClr val="83878A">
                    <a:lumMod val="75000"/>
                  </a:srgbClr>
                </a:solidFill>
              </a:rPr>
              <a:t> Plus Deputy Editors to select the best and most appropriate evidence, confirm the clinical applicability of content, and peer-review topics</a:t>
            </a:r>
            <a:endParaRPr lang="en-US" sz="2800" dirty="0">
              <a:solidFill>
                <a:srgbClr val="83878A">
                  <a:lumMod val="75000"/>
                </a:srgbClr>
              </a:solidFill>
            </a:endParaRPr>
          </a:p>
        </p:txBody>
      </p:sp>
      <p:cxnSp>
        <p:nvCxnSpPr>
          <p:cNvPr id="8" name="Straight Connector 7"/>
          <p:cNvCxnSpPr/>
          <p:nvPr/>
        </p:nvCxnSpPr>
        <p:spPr>
          <a:xfrm>
            <a:off x="552450" y="2057400"/>
            <a:ext cx="80391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DMP Features Icons 0515-06.png"/>
          <p:cNvPicPr>
            <a:picLocks noChangeAspect="1"/>
          </p:cNvPicPr>
          <p:nvPr/>
        </p:nvPicPr>
        <p:blipFill>
          <a:blip r:embed="rId3" cstate="print"/>
          <a:stretch>
            <a:fillRect/>
          </a:stretch>
        </p:blipFill>
        <p:spPr>
          <a:xfrm>
            <a:off x="386566" y="609600"/>
            <a:ext cx="987817" cy="987817"/>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y stripe subtle bg 72dpi.png"/>
          <p:cNvPicPr>
            <a:picLocks noChangeAspect="1"/>
          </p:cNvPicPr>
          <p:nvPr/>
        </p:nvPicPr>
        <p:blipFill>
          <a:blip r:embed="rId3" cstate="print"/>
          <a:srcRect b="7445"/>
          <a:stretch>
            <a:fillRect/>
          </a:stretch>
        </p:blipFill>
        <p:spPr>
          <a:xfrm>
            <a:off x="571" y="428"/>
            <a:ext cx="9142858" cy="6346584"/>
          </a:xfrm>
          <a:prstGeom prst="rect">
            <a:avLst/>
          </a:prstGeom>
        </p:spPr>
      </p:pic>
      <p:sp>
        <p:nvSpPr>
          <p:cNvPr id="24" name="Rectangle 23"/>
          <p:cNvSpPr/>
          <p:nvPr/>
        </p:nvSpPr>
        <p:spPr>
          <a:xfrm>
            <a:off x="4680474" y="217842"/>
            <a:ext cx="420624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680474" y="4518210"/>
            <a:ext cx="4206240" cy="169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73420" y="4518210"/>
            <a:ext cx="4206240" cy="1699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80474" y="2841810"/>
            <a:ext cx="4206240" cy="1554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3420" y="2841810"/>
            <a:ext cx="4206240" cy="1554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1306767"/>
            <a:ext cx="4038600" cy="563562"/>
          </a:xfrm>
        </p:spPr>
        <p:txBody>
          <a:bodyPr/>
          <a:lstStyle/>
          <a:p>
            <a:pPr algn="ctr">
              <a:lnSpc>
                <a:spcPct val="120000"/>
              </a:lnSpc>
            </a:pPr>
            <a:r>
              <a:rPr lang="en-US" dirty="0" smtClean="0">
                <a:solidFill>
                  <a:schemeClr val="accent4"/>
                </a:solidFill>
              </a:rPr>
              <a:t>LEADERSHIP</a:t>
            </a:r>
            <a:endParaRPr lang="en-US" sz="3200" dirty="0">
              <a:solidFill>
                <a:schemeClr val="accent4"/>
              </a:solidFill>
            </a:endParaRPr>
          </a:p>
        </p:txBody>
      </p:sp>
      <p:sp>
        <p:nvSpPr>
          <p:cNvPr id="3" name="Content Placeholder 2"/>
          <p:cNvSpPr>
            <a:spLocks noGrp="1"/>
          </p:cNvSpPr>
          <p:nvPr>
            <p:ph idx="1"/>
          </p:nvPr>
        </p:nvSpPr>
        <p:spPr>
          <a:xfrm>
            <a:off x="5943600" y="228600"/>
            <a:ext cx="2895600" cy="1295400"/>
          </a:xfrm>
        </p:spPr>
        <p:txBody>
          <a:bodyPr/>
          <a:lstStyle/>
          <a:p>
            <a:pPr marL="0" indent="0">
              <a:buNone/>
            </a:pPr>
            <a:r>
              <a:rPr lang="en-US" sz="1600" b="1" dirty="0" smtClean="0">
                <a:solidFill>
                  <a:schemeClr val="accent4"/>
                </a:solidFill>
              </a:rPr>
              <a:t>BRIAN S. ALPER, MD, </a:t>
            </a:r>
            <a:br>
              <a:rPr lang="en-US" sz="1600" b="1" dirty="0" smtClean="0">
                <a:solidFill>
                  <a:schemeClr val="accent4"/>
                </a:solidFill>
              </a:rPr>
            </a:br>
            <a:r>
              <a:rPr lang="en-US" sz="1600" b="1" dirty="0" smtClean="0">
                <a:solidFill>
                  <a:schemeClr val="accent4"/>
                </a:solidFill>
              </a:rPr>
              <a:t>MSPH, FAAFP</a:t>
            </a:r>
            <a:r>
              <a:rPr lang="en-US" sz="1600" dirty="0" smtClean="0"/>
              <a:t/>
            </a:r>
            <a:br>
              <a:rPr lang="en-US" sz="1600" dirty="0" smtClean="0"/>
            </a:br>
            <a:r>
              <a:rPr lang="en-US" sz="1400" dirty="0" smtClean="0">
                <a:solidFill>
                  <a:schemeClr val="tx1">
                    <a:lumMod val="50000"/>
                    <a:lumOff val="50000"/>
                  </a:schemeClr>
                </a:solidFill>
              </a:rPr>
              <a:t>Founder of </a:t>
            </a:r>
            <a:r>
              <a:rPr lang="en-US" sz="1400" i="1" dirty="0" err="1" smtClean="0">
                <a:solidFill>
                  <a:schemeClr val="tx1">
                    <a:lumMod val="50000"/>
                    <a:lumOff val="50000"/>
                  </a:schemeClr>
                </a:solidFill>
              </a:rPr>
              <a:t>DynaMed</a:t>
            </a:r>
            <a:r>
              <a:rPr lang="en-US" sz="1400" dirty="0" smtClean="0">
                <a:solidFill>
                  <a:schemeClr val="tx1">
                    <a:lumMod val="50000"/>
                    <a:lumOff val="50000"/>
                  </a:schemeClr>
                </a:solidFill>
              </a:rPr>
              <a:t>, VP of EBM Research &amp; Development, Policy and Content Quality, EBSCO Information Services, Clinical Research Assistant Professor</a:t>
            </a:r>
            <a:br>
              <a:rPr lang="en-US" sz="1400" dirty="0" smtClean="0">
                <a:solidFill>
                  <a:schemeClr val="tx1">
                    <a:lumMod val="50000"/>
                    <a:lumOff val="50000"/>
                  </a:schemeClr>
                </a:solidFill>
              </a:rPr>
            </a:br>
            <a:r>
              <a:rPr lang="en-US" sz="1400" dirty="0" smtClean="0">
                <a:solidFill>
                  <a:schemeClr val="tx1">
                    <a:lumMod val="50000"/>
                    <a:lumOff val="50000"/>
                  </a:schemeClr>
                </a:solidFill>
              </a:rPr>
              <a:t>Department of Family and Community Medicine, </a:t>
            </a:r>
            <a:r>
              <a:rPr lang="en-US" sz="1400" b="1" dirty="0" smtClean="0">
                <a:solidFill>
                  <a:schemeClr val="tx1">
                    <a:lumMod val="50000"/>
                    <a:lumOff val="50000"/>
                  </a:schemeClr>
                </a:solidFill>
              </a:rPr>
              <a:t>University of Missouri School of Medicine</a:t>
            </a:r>
            <a:br>
              <a:rPr lang="en-US" sz="1400" b="1" dirty="0" smtClean="0">
                <a:solidFill>
                  <a:schemeClr val="tx1">
                    <a:lumMod val="50000"/>
                    <a:lumOff val="50000"/>
                  </a:schemeClr>
                </a:solidFill>
              </a:rPr>
            </a:br>
            <a:r>
              <a:rPr lang="en-US" sz="1400" b="1" dirty="0" smtClean="0">
                <a:solidFill>
                  <a:schemeClr val="tx1">
                    <a:lumMod val="50000"/>
                    <a:lumOff val="50000"/>
                  </a:schemeClr>
                </a:solidFill>
              </a:rPr>
              <a:t>Columbia, MO</a:t>
            </a:r>
            <a:endParaRPr lang="en-US" sz="1600" b="1" dirty="0">
              <a:solidFill>
                <a:schemeClr val="tx1">
                  <a:lumMod val="50000"/>
                  <a:lumOff val="50000"/>
                </a:schemeClr>
              </a:solidFill>
            </a:endParaRPr>
          </a:p>
        </p:txBody>
      </p:sp>
      <p:pic>
        <p:nvPicPr>
          <p:cNvPr id="4" name="Picture 3" descr="Alan-Ehrlich.jpg"/>
          <p:cNvPicPr>
            <a:picLocks noChangeAspect="1"/>
          </p:cNvPicPr>
          <p:nvPr/>
        </p:nvPicPr>
        <p:blipFill>
          <a:blip r:embed="rId4" cstate="print"/>
          <a:stretch>
            <a:fillRect/>
          </a:stretch>
        </p:blipFill>
        <p:spPr>
          <a:xfrm>
            <a:off x="381000" y="2933250"/>
            <a:ext cx="1055077" cy="1371600"/>
          </a:xfrm>
          <a:prstGeom prst="rect">
            <a:avLst/>
          </a:prstGeom>
        </p:spPr>
      </p:pic>
      <p:pic>
        <p:nvPicPr>
          <p:cNvPr id="5" name="Picture 4" descr="Brian_Alper.jpg"/>
          <p:cNvPicPr>
            <a:picLocks noChangeAspect="1"/>
          </p:cNvPicPr>
          <p:nvPr/>
        </p:nvPicPr>
        <p:blipFill>
          <a:blip r:embed="rId5" cstate="print"/>
          <a:stretch>
            <a:fillRect/>
          </a:stretch>
        </p:blipFill>
        <p:spPr>
          <a:xfrm>
            <a:off x="4800600" y="304800"/>
            <a:ext cx="1055077" cy="1371600"/>
          </a:xfrm>
          <a:prstGeom prst="rect">
            <a:avLst/>
          </a:prstGeom>
        </p:spPr>
      </p:pic>
      <p:pic>
        <p:nvPicPr>
          <p:cNvPr id="6" name="Picture 5" descr="Kevin_Loughlin.jpg"/>
          <p:cNvPicPr>
            <a:picLocks noChangeAspect="1"/>
          </p:cNvPicPr>
          <p:nvPr/>
        </p:nvPicPr>
        <p:blipFill>
          <a:blip r:embed="rId6" cstate="print"/>
          <a:stretch>
            <a:fillRect/>
          </a:stretch>
        </p:blipFill>
        <p:spPr>
          <a:xfrm>
            <a:off x="4800600" y="4609650"/>
            <a:ext cx="1055077" cy="1371600"/>
          </a:xfrm>
          <a:prstGeom prst="rect">
            <a:avLst/>
          </a:prstGeom>
        </p:spPr>
      </p:pic>
      <p:pic>
        <p:nvPicPr>
          <p:cNvPr id="7" name="Picture 6" descr="Peter_Oettgen.jpg"/>
          <p:cNvPicPr>
            <a:picLocks noChangeAspect="1"/>
          </p:cNvPicPr>
          <p:nvPr/>
        </p:nvPicPr>
        <p:blipFill>
          <a:blip r:embed="rId7" cstate="print"/>
          <a:stretch>
            <a:fillRect/>
          </a:stretch>
        </p:blipFill>
        <p:spPr>
          <a:xfrm>
            <a:off x="381000" y="4609650"/>
            <a:ext cx="1055077" cy="1371600"/>
          </a:xfrm>
          <a:prstGeom prst="rect">
            <a:avLst/>
          </a:prstGeom>
        </p:spPr>
      </p:pic>
      <p:pic>
        <p:nvPicPr>
          <p:cNvPr id="8" name="Picture 7" descr="SheilaBond.jpg"/>
          <p:cNvPicPr>
            <a:picLocks noChangeAspect="1"/>
          </p:cNvPicPr>
          <p:nvPr/>
        </p:nvPicPr>
        <p:blipFill>
          <a:blip r:embed="rId8" cstate="print"/>
          <a:stretch>
            <a:fillRect/>
          </a:stretch>
        </p:blipFill>
        <p:spPr>
          <a:xfrm>
            <a:off x="4800600" y="2933250"/>
            <a:ext cx="1055077" cy="1371600"/>
          </a:xfrm>
          <a:prstGeom prst="rect">
            <a:avLst/>
          </a:prstGeom>
        </p:spPr>
      </p:pic>
      <p:sp>
        <p:nvSpPr>
          <p:cNvPr id="11" name="Content Placeholder 2"/>
          <p:cNvSpPr txBox="1">
            <a:spLocks/>
          </p:cNvSpPr>
          <p:nvPr/>
        </p:nvSpPr>
        <p:spPr>
          <a:xfrm>
            <a:off x="5943600" y="2874084"/>
            <a:ext cx="3048000" cy="1295400"/>
          </a:xfrm>
          <a:prstGeom prst="rect">
            <a:avLst/>
          </a:prstGeom>
        </p:spPr>
        <p:txBody>
          <a:bodyPr vert="horz" lIns="91440" tIns="45720" rIns="91440" bIns="45720" rtlCol="0">
            <a:noAutofit/>
          </a:bodyPr>
          <a:lstStyle/>
          <a:p>
            <a:pPr>
              <a:spcBef>
                <a:spcPct val="20000"/>
              </a:spcBef>
              <a:buClr>
                <a:schemeClr val="accent2"/>
              </a:buClr>
            </a:pPr>
            <a:r>
              <a:rPr lang="en-US" sz="1600" b="1" dirty="0" smtClean="0">
                <a:solidFill>
                  <a:schemeClr val="accent4"/>
                </a:solidFill>
              </a:rPr>
              <a:t>SHEILA BOND, MD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lang="en-US" sz="1400" dirty="0" smtClean="0">
                <a:solidFill>
                  <a:schemeClr val="tx1">
                    <a:lumMod val="50000"/>
                    <a:lumOff val="50000"/>
                  </a:schemeClr>
                </a:solidFill>
              </a:rPr>
              <a:t>Deputy Editor of Infectious </a:t>
            </a:r>
            <a:br>
              <a:rPr lang="en-US" sz="1400" dirty="0" smtClean="0">
                <a:solidFill>
                  <a:schemeClr val="tx1">
                    <a:lumMod val="50000"/>
                    <a:lumOff val="50000"/>
                  </a:schemeClr>
                </a:solidFill>
              </a:rPr>
            </a:br>
            <a:r>
              <a:rPr lang="en-US" sz="1400" dirty="0" smtClean="0">
                <a:solidFill>
                  <a:schemeClr val="tx1">
                    <a:lumMod val="50000"/>
                    <a:lumOff val="50000"/>
                  </a:schemeClr>
                </a:solidFill>
              </a:rPr>
              <a:t>Disease, Clinical Instructor in Medicine</a:t>
            </a:r>
            <a:br>
              <a:rPr lang="en-US" sz="1400" dirty="0" smtClean="0">
                <a:solidFill>
                  <a:schemeClr val="tx1">
                    <a:lumMod val="50000"/>
                    <a:lumOff val="50000"/>
                  </a:schemeClr>
                </a:solidFill>
              </a:rPr>
            </a:br>
            <a:r>
              <a:rPr lang="en-US" sz="1400" b="1" dirty="0" smtClean="0">
                <a:solidFill>
                  <a:schemeClr val="tx1">
                    <a:lumMod val="50000"/>
                    <a:lumOff val="50000"/>
                  </a:schemeClr>
                </a:solidFill>
              </a:rPr>
              <a:t>Harvard Medical School</a:t>
            </a:r>
            <a:br>
              <a:rPr lang="en-US" sz="1400" b="1" dirty="0" smtClean="0">
                <a:solidFill>
                  <a:schemeClr val="tx1">
                    <a:lumMod val="50000"/>
                    <a:lumOff val="50000"/>
                  </a:schemeClr>
                </a:solidFill>
              </a:rPr>
            </a:br>
            <a:r>
              <a:rPr lang="en-US" sz="1400" b="1" dirty="0" smtClean="0">
                <a:solidFill>
                  <a:schemeClr val="tx1">
                    <a:lumMod val="50000"/>
                    <a:lumOff val="50000"/>
                  </a:schemeClr>
                </a:solidFill>
              </a:rPr>
              <a:t>Boston, MA</a:t>
            </a:r>
            <a:endParaRPr kumimoji="0" lang="en-US" sz="1600" b="1"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14" name="Content Placeholder 2"/>
          <p:cNvSpPr txBox="1">
            <a:spLocks/>
          </p:cNvSpPr>
          <p:nvPr/>
        </p:nvSpPr>
        <p:spPr>
          <a:xfrm>
            <a:off x="1524000" y="2874084"/>
            <a:ext cx="2895600" cy="1295400"/>
          </a:xfrm>
          <a:prstGeom prst="rect">
            <a:avLst/>
          </a:prstGeom>
        </p:spPr>
        <p:txBody>
          <a:bodyPr vert="horz" lIns="91440" tIns="45720" rIns="91440" bIns="45720" rtlCol="0">
            <a:noAutofit/>
          </a:bodyPr>
          <a:lstStyle/>
          <a:p>
            <a:pPr>
              <a:spcBef>
                <a:spcPct val="20000"/>
              </a:spcBef>
              <a:buClr>
                <a:schemeClr val="accent2"/>
              </a:buClr>
            </a:pPr>
            <a:r>
              <a:rPr lang="en-US" sz="1600" b="1" dirty="0" smtClean="0">
                <a:solidFill>
                  <a:schemeClr val="accent4"/>
                </a:solidFill>
              </a:rPr>
              <a:t>ALAN EHRLICH, MD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lang="en-US" sz="1400" dirty="0" smtClean="0">
                <a:solidFill>
                  <a:schemeClr val="tx1">
                    <a:lumMod val="50000"/>
                    <a:lumOff val="50000"/>
                  </a:schemeClr>
                </a:solidFill>
              </a:rPr>
              <a:t>Executive Deputy Editor</a:t>
            </a:r>
            <a:br>
              <a:rPr lang="en-US" sz="1400" dirty="0" smtClean="0">
                <a:solidFill>
                  <a:schemeClr val="tx1">
                    <a:lumMod val="50000"/>
                    <a:lumOff val="50000"/>
                  </a:schemeClr>
                </a:solidFill>
              </a:rPr>
            </a:br>
            <a:r>
              <a:rPr lang="en-US" sz="1400" dirty="0" smtClean="0">
                <a:solidFill>
                  <a:schemeClr val="tx1">
                    <a:lumMod val="50000"/>
                    <a:lumOff val="50000"/>
                  </a:schemeClr>
                </a:solidFill>
              </a:rPr>
              <a:t>Assistant Clinical Professor in Family Medicine, </a:t>
            </a:r>
            <a:r>
              <a:rPr lang="en-US" sz="1400" b="1" dirty="0" smtClean="0">
                <a:solidFill>
                  <a:schemeClr val="tx1">
                    <a:lumMod val="50000"/>
                    <a:lumOff val="50000"/>
                  </a:schemeClr>
                </a:solidFill>
              </a:rPr>
              <a:t>University of Massachusetts Medical School</a:t>
            </a:r>
            <a:br>
              <a:rPr lang="en-US" sz="1400" b="1" dirty="0" smtClean="0">
                <a:solidFill>
                  <a:schemeClr val="tx1">
                    <a:lumMod val="50000"/>
                    <a:lumOff val="50000"/>
                  </a:schemeClr>
                </a:solidFill>
              </a:rPr>
            </a:br>
            <a:r>
              <a:rPr lang="en-US" sz="1400" b="1" dirty="0" smtClean="0">
                <a:solidFill>
                  <a:schemeClr val="tx1">
                    <a:lumMod val="50000"/>
                    <a:lumOff val="50000"/>
                  </a:schemeClr>
                </a:solidFill>
              </a:rPr>
              <a:t>Worcester, MA</a:t>
            </a:r>
          </a:p>
        </p:txBody>
      </p:sp>
      <p:sp>
        <p:nvSpPr>
          <p:cNvPr id="16" name="Content Placeholder 2"/>
          <p:cNvSpPr txBox="1">
            <a:spLocks/>
          </p:cNvSpPr>
          <p:nvPr/>
        </p:nvSpPr>
        <p:spPr>
          <a:xfrm>
            <a:off x="5943600" y="4572000"/>
            <a:ext cx="3048000" cy="1295400"/>
          </a:xfrm>
          <a:prstGeom prst="rect">
            <a:avLst/>
          </a:prstGeom>
        </p:spPr>
        <p:txBody>
          <a:bodyPr vert="horz" lIns="91440" tIns="45720" rIns="91440" bIns="45720" rtlCol="0">
            <a:noAutofit/>
          </a:bodyPr>
          <a:lstStyle/>
          <a:p>
            <a:pPr>
              <a:spcBef>
                <a:spcPct val="20000"/>
              </a:spcBef>
              <a:buClr>
                <a:schemeClr val="accent2"/>
              </a:buClr>
            </a:pPr>
            <a:r>
              <a:rPr lang="fi-FI" sz="1600" b="1" dirty="0" smtClean="0">
                <a:solidFill>
                  <a:schemeClr val="accent4"/>
                </a:solidFill>
              </a:rPr>
              <a:t>KEVIN LOUGHLIN, MD, MBA, MA(HON)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lang="en-US" sz="1400" dirty="0" smtClean="0">
                <a:solidFill>
                  <a:schemeClr val="tx1">
                    <a:lumMod val="50000"/>
                    <a:lumOff val="50000"/>
                  </a:schemeClr>
                </a:solidFill>
              </a:rPr>
              <a:t>Deputy Editor of Oncology and Hematology, Senior Surgeon</a:t>
            </a:r>
            <a:br>
              <a:rPr lang="en-US" sz="1400" dirty="0" smtClean="0">
                <a:solidFill>
                  <a:schemeClr val="tx1">
                    <a:lumMod val="50000"/>
                    <a:lumOff val="50000"/>
                  </a:schemeClr>
                </a:solidFill>
              </a:rPr>
            </a:br>
            <a:r>
              <a:rPr lang="en-US" sz="1400" dirty="0" smtClean="0">
                <a:solidFill>
                  <a:schemeClr val="tx1">
                    <a:lumMod val="50000"/>
                    <a:lumOff val="50000"/>
                  </a:schemeClr>
                </a:solidFill>
              </a:rPr>
              <a:t>Brigham &amp; Women's Hospital</a:t>
            </a:r>
            <a:br>
              <a:rPr lang="en-US" sz="1400" dirty="0" smtClean="0">
                <a:solidFill>
                  <a:schemeClr val="tx1">
                    <a:lumMod val="50000"/>
                    <a:lumOff val="50000"/>
                  </a:schemeClr>
                </a:solidFill>
              </a:rPr>
            </a:br>
            <a:r>
              <a:rPr lang="en-US" sz="1400" dirty="0" smtClean="0">
                <a:solidFill>
                  <a:schemeClr val="tx1">
                    <a:lumMod val="50000"/>
                    <a:lumOff val="50000"/>
                  </a:schemeClr>
                </a:solidFill>
              </a:rPr>
              <a:t>Professor of Surgery, </a:t>
            </a:r>
            <a:r>
              <a:rPr lang="en-US" sz="1400" b="1" dirty="0" smtClean="0">
                <a:solidFill>
                  <a:schemeClr val="tx1">
                    <a:lumMod val="50000"/>
                    <a:lumOff val="50000"/>
                  </a:schemeClr>
                </a:solidFill>
              </a:rPr>
              <a:t>Harvard Medical School, Boston, MA</a:t>
            </a:r>
          </a:p>
        </p:txBody>
      </p:sp>
      <p:sp>
        <p:nvSpPr>
          <p:cNvPr id="17" name="Content Placeholder 2"/>
          <p:cNvSpPr txBox="1">
            <a:spLocks/>
          </p:cNvSpPr>
          <p:nvPr/>
        </p:nvSpPr>
        <p:spPr>
          <a:xfrm>
            <a:off x="1524000" y="4572000"/>
            <a:ext cx="3124200" cy="1295400"/>
          </a:xfrm>
          <a:prstGeom prst="rect">
            <a:avLst/>
          </a:prstGeom>
        </p:spPr>
        <p:txBody>
          <a:bodyPr vert="horz" lIns="91440" tIns="45720" rIns="91440" bIns="45720" rtlCol="0">
            <a:noAutofit/>
          </a:bodyPr>
          <a:lstStyle/>
          <a:p>
            <a:pPr>
              <a:spcBef>
                <a:spcPct val="20000"/>
              </a:spcBef>
              <a:buClr>
                <a:schemeClr val="accent2"/>
              </a:buClr>
            </a:pPr>
            <a:r>
              <a:rPr lang="en-US" sz="1600" b="1" dirty="0" smtClean="0">
                <a:solidFill>
                  <a:schemeClr val="accent4"/>
                </a:solidFill>
              </a:rPr>
              <a:t>PETER OETTGEN, MD, FACC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lang="en-US" sz="1400" dirty="0" smtClean="0">
                <a:solidFill>
                  <a:schemeClr val="tx1">
                    <a:lumMod val="50000"/>
                    <a:lumOff val="50000"/>
                  </a:schemeClr>
                </a:solidFill>
              </a:rPr>
              <a:t>Deputy Editor of Cardiology</a:t>
            </a:r>
            <a:br>
              <a:rPr lang="en-US" sz="1400" dirty="0" smtClean="0">
                <a:solidFill>
                  <a:schemeClr val="tx1">
                    <a:lumMod val="50000"/>
                    <a:lumOff val="50000"/>
                  </a:schemeClr>
                </a:solidFill>
              </a:rPr>
            </a:br>
            <a:r>
              <a:rPr lang="en-US" sz="1400" dirty="0" smtClean="0">
                <a:solidFill>
                  <a:schemeClr val="tx1">
                    <a:lumMod val="50000"/>
                    <a:lumOff val="50000"/>
                  </a:schemeClr>
                </a:solidFill>
              </a:rPr>
              <a:t>Director of Preventative Cardiology, Beth Israel Deaconess Medical Center, Associate Professor</a:t>
            </a:r>
            <a:br>
              <a:rPr lang="en-US" sz="1400" dirty="0" smtClean="0">
                <a:solidFill>
                  <a:schemeClr val="tx1">
                    <a:lumMod val="50000"/>
                    <a:lumOff val="50000"/>
                  </a:schemeClr>
                </a:solidFill>
              </a:rPr>
            </a:br>
            <a:r>
              <a:rPr lang="en-US" sz="1400" b="1" dirty="0" smtClean="0">
                <a:solidFill>
                  <a:schemeClr val="tx1">
                    <a:lumMod val="50000"/>
                    <a:lumOff val="50000"/>
                  </a:schemeClr>
                </a:solidFill>
              </a:rPr>
              <a:t>Harvard Medical School</a:t>
            </a:r>
            <a:br>
              <a:rPr lang="en-US" sz="1400" b="1" dirty="0" smtClean="0">
                <a:solidFill>
                  <a:schemeClr val="tx1">
                    <a:lumMod val="50000"/>
                    <a:lumOff val="50000"/>
                  </a:schemeClr>
                </a:solidFill>
              </a:rPr>
            </a:br>
            <a:r>
              <a:rPr lang="en-US" sz="1400" b="1" dirty="0" smtClean="0">
                <a:solidFill>
                  <a:schemeClr val="tx1">
                    <a:lumMod val="50000"/>
                    <a:lumOff val="50000"/>
                  </a:schemeClr>
                </a:solidFill>
              </a:rPr>
              <a:t>Boston, MA</a:t>
            </a:r>
          </a:p>
        </p:txBody>
      </p:sp>
      <p:sp>
        <p:nvSpPr>
          <p:cNvPr id="25" name="Rectangle 24"/>
          <p:cNvSpPr/>
          <p:nvPr/>
        </p:nvSpPr>
        <p:spPr>
          <a:xfrm>
            <a:off x="1118792" y="578827"/>
            <a:ext cx="2549562" cy="5342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Editorial </a:t>
            </a:r>
            <a:endParaRPr lang="en-US" sz="24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0653"/>
            <a:ext cx="9144000" cy="5716693"/>
          </a:xfrm>
          <a:prstGeom prst="rect">
            <a:avLst/>
          </a:prstGeom>
        </p:spPr>
      </p:pic>
      <p:sp>
        <p:nvSpPr>
          <p:cNvPr id="3" name="Rectangle 2"/>
          <p:cNvSpPr/>
          <p:nvPr/>
        </p:nvSpPr>
        <p:spPr>
          <a:xfrm>
            <a:off x="152400" y="5715000"/>
            <a:ext cx="4267200" cy="572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24442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Executive Board</a:t>
            </a:r>
            <a:endParaRPr lang="en-US" dirty="0"/>
          </a:p>
        </p:txBody>
      </p:sp>
      <p:sp>
        <p:nvSpPr>
          <p:cNvPr id="7" name="Snip Single Corner Rectangle 6"/>
          <p:cNvSpPr/>
          <p:nvPr/>
        </p:nvSpPr>
        <p:spPr>
          <a:xfrm>
            <a:off x="228600" y="1905000"/>
            <a:ext cx="8692178" cy="3429000"/>
          </a:xfrm>
          <a:prstGeom prst="snip1Rect">
            <a:avLst>
              <a:gd name="adj" fmla="val 299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457200" y="1447800"/>
            <a:ext cx="8229600" cy="2438400"/>
          </a:xfrm>
          <a:prstGeom prst="rect">
            <a:avLst/>
          </a:prstGeom>
        </p:spPr>
        <p:txBody>
          <a:bodyPr>
            <a:noAutofit/>
          </a:bodyPr>
          <a:lstStyle/>
          <a:p>
            <a:pPr marL="0" marR="0" lvl="0" indent="0" algn="l" defTabSz="914400" rtl="0" eaLnBrk="1" fontAlgn="auto" latinLnBrk="0" hangingPunct="1">
              <a:lnSpc>
                <a:spcPct val="120000"/>
              </a:lnSpc>
              <a:spcBef>
                <a:spcPts val="1200"/>
              </a:spcBef>
              <a:spcAft>
                <a:spcPts val="0"/>
              </a:spcAft>
              <a:buClr>
                <a:schemeClr val="accent2"/>
              </a:buClr>
              <a:buSzTx/>
              <a:buFont typeface="Arial" pitchFamily="34" charset="0"/>
              <a:buNone/>
              <a:tabLst/>
              <a:defRPr/>
            </a:pPr>
            <a:r>
              <a:rPr kumimoji="0" lang="en-US" sz="3200" b="0" i="0" u="none" strike="noStrike" kern="1200" cap="none" spc="0" normalizeH="0" baseline="0" noProof="0" dirty="0" smtClean="0">
                <a:ln>
                  <a:noFill/>
                </a:ln>
                <a:solidFill>
                  <a:schemeClr val="accent5"/>
                </a:solidFill>
                <a:effectLst/>
                <a:uLnTx/>
                <a:uFillTx/>
                <a:latin typeface="+mn-lt"/>
                <a:ea typeface="+mn-ea"/>
                <a:cs typeface="+mn-cs"/>
              </a:rPr>
              <a:t>We have established a </a:t>
            </a:r>
            <a:br>
              <a:rPr kumimoji="0" lang="en-US" sz="3200" b="0" i="0" u="none" strike="noStrike" kern="1200" cap="none" spc="0" normalizeH="0" baseline="0" noProof="0" dirty="0" smtClean="0">
                <a:ln>
                  <a:noFill/>
                </a:ln>
                <a:solidFill>
                  <a:schemeClr val="accent5"/>
                </a:solidFill>
                <a:effectLst/>
                <a:uLnTx/>
                <a:uFillTx/>
                <a:latin typeface="+mn-lt"/>
                <a:ea typeface="+mn-ea"/>
                <a:cs typeface="+mn-cs"/>
              </a:rPr>
            </a:br>
            <a:r>
              <a:rPr kumimoji="0" lang="en-US" sz="3200" b="1" i="0" u="none" strike="noStrike" kern="1200" cap="none" spc="0" normalizeH="0" baseline="0" noProof="0" dirty="0" smtClean="0">
                <a:ln>
                  <a:noFill/>
                </a:ln>
                <a:solidFill>
                  <a:schemeClr val="accent5">
                    <a:lumMod val="75000"/>
                  </a:schemeClr>
                </a:solidFill>
                <a:effectLst/>
                <a:uLnTx/>
                <a:uFillTx/>
                <a:latin typeface="+mn-lt"/>
                <a:ea typeface="+mn-ea"/>
                <a:cs typeface="+mn-cs"/>
              </a:rPr>
              <a:t>12 MEMBER EXECUTIVE BOARD </a:t>
            </a:r>
            <a:r>
              <a:rPr kumimoji="0" lang="en-US" sz="3200" b="1" i="0" u="none" strike="noStrike" kern="1200" cap="none" spc="0" normalizeH="0" baseline="0" noProof="0" dirty="0" smtClean="0">
                <a:ln>
                  <a:noFill/>
                </a:ln>
                <a:solidFill>
                  <a:schemeClr val="accent5"/>
                </a:solidFill>
                <a:effectLst/>
                <a:uLnTx/>
                <a:uFillTx/>
                <a:latin typeface="+mn-lt"/>
                <a:ea typeface="+mn-ea"/>
                <a:cs typeface="+mn-cs"/>
              </a:rPr>
              <a:t/>
            </a:r>
            <a:br>
              <a:rPr kumimoji="0" lang="en-US" sz="3200" b="1" i="0" u="none" strike="noStrike" kern="1200" cap="none" spc="0" normalizeH="0" baseline="0" noProof="0" dirty="0" smtClean="0">
                <a:ln>
                  <a:noFill/>
                </a:ln>
                <a:solidFill>
                  <a:schemeClr val="accent5"/>
                </a:solidFill>
                <a:effectLst/>
                <a:uLnTx/>
                <a:uFillTx/>
                <a:latin typeface="+mn-lt"/>
                <a:ea typeface="+mn-ea"/>
                <a:cs typeface="+mn-cs"/>
              </a:rPr>
            </a:br>
            <a:r>
              <a:rPr kumimoji="0" lang="en-US" sz="3200" b="0" i="0" u="none" strike="noStrike" kern="1200" cap="none" spc="0" normalizeH="0" baseline="0" noProof="0" dirty="0" smtClean="0">
                <a:ln>
                  <a:noFill/>
                </a:ln>
                <a:solidFill>
                  <a:schemeClr val="accent5"/>
                </a:solidFill>
                <a:effectLst/>
                <a:uLnTx/>
                <a:uFillTx/>
                <a:latin typeface="+mn-lt"/>
                <a:ea typeface="+mn-ea"/>
                <a:cs typeface="+mn-cs"/>
              </a:rPr>
              <a:t>charged with advising on editorial, EBM, policy, guideline and business challenges. </a:t>
            </a:r>
          </a:p>
        </p:txBody>
      </p:sp>
      <p:sp>
        <p:nvSpPr>
          <p:cNvPr id="9" name="Rectangle 8"/>
          <p:cNvSpPr/>
          <p:nvPr/>
        </p:nvSpPr>
        <p:spPr>
          <a:xfrm>
            <a:off x="457200" y="4191000"/>
            <a:ext cx="8229600" cy="1569660"/>
          </a:xfrm>
          <a:prstGeom prst="rect">
            <a:avLst/>
          </a:prstGeom>
        </p:spPr>
        <p:txBody>
          <a:bodyPr wrap="square">
            <a:noAutofit/>
          </a:bodyPr>
          <a:lstStyle/>
          <a:p>
            <a:pPr lvl="0">
              <a:lnSpc>
                <a:spcPct val="120000"/>
              </a:lnSpc>
              <a:spcBef>
                <a:spcPts val="1200"/>
              </a:spcBef>
              <a:buClr>
                <a:srgbClr val="353535"/>
              </a:buClr>
            </a:pPr>
            <a:r>
              <a:rPr lang="en-US" sz="3200" dirty="0" smtClean="0">
                <a:solidFill>
                  <a:schemeClr val="accent5"/>
                </a:solidFill>
              </a:rPr>
              <a:t>Members represent </a:t>
            </a:r>
            <a:r>
              <a:rPr lang="en-US" sz="3200" b="1" dirty="0" smtClean="0">
                <a:solidFill>
                  <a:schemeClr val="accent5">
                    <a:lumMod val="75000"/>
                  </a:schemeClr>
                </a:solidFill>
              </a:rPr>
              <a:t>JAMA, McMaster, Penn, Emory, MGH, ACP</a:t>
            </a:r>
            <a:r>
              <a:rPr lang="en-US" sz="3200" dirty="0" smtClean="0">
                <a:solidFill>
                  <a:schemeClr val="accent5">
                    <a:lumMod val="75000"/>
                  </a:schemeClr>
                </a:solidFill>
              </a:rPr>
              <a:t> </a:t>
            </a:r>
            <a:r>
              <a:rPr lang="en-US" sz="3200" dirty="0" smtClean="0">
                <a:solidFill>
                  <a:schemeClr val="accent5"/>
                </a:solidFill>
              </a:rPr>
              <a:t>and other </a:t>
            </a:r>
            <a:br>
              <a:rPr lang="en-US" sz="3200" dirty="0" smtClean="0">
                <a:solidFill>
                  <a:schemeClr val="accent5"/>
                </a:solidFill>
              </a:rPr>
            </a:br>
            <a:r>
              <a:rPr lang="en-US" sz="3200" dirty="0" smtClean="0">
                <a:solidFill>
                  <a:schemeClr val="accent5"/>
                </a:solidFill>
              </a:rPr>
              <a:t>well-known healthcare organizations.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_Light.png"/>
          <p:cNvPicPr>
            <a:picLocks noChangeAspect="1"/>
          </p:cNvPicPr>
          <p:nvPr/>
        </p:nvPicPr>
        <p:blipFill>
          <a:blip r:embed="rId3" cstate="print">
            <a:duotone>
              <a:schemeClr val="accent5">
                <a:shade val="45000"/>
                <a:satMod val="135000"/>
              </a:schemeClr>
              <a:prstClr val="white"/>
            </a:duotone>
          </a:blip>
          <a:srcRect b="7448"/>
          <a:stretch>
            <a:fillRect/>
          </a:stretch>
        </p:blipFill>
        <p:spPr>
          <a:xfrm>
            <a:off x="377" y="283"/>
            <a:ext cx="9143245" cy="6346729"/>
          </a:xfrm>
          <a:prstGeom prst="rect">
            <a:avLst/>
          </a:prstGeom>
        </p:spPr>
      </p:pic>
      <p:sp>
        <p:nvSpPr>
          <p:cNvPr id="11" name="Rectangle 10"/>
          <p:cNvSpPr/>
          <p:nvPr/>
        </p:nvSpPr>
        <p:spPr>
          <a:xfrm>
            <a:off x="1414822" y="1979407"/>
            <a:ext cx="6282467" cy="238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415091" y="2119257"/>
            <a:ext cx="6281928" cy="1699708"/>
          </a:xfrm>
        </p:spPr>
        <p:txBody>
          <a:bodyPr/>
          <a:lstStyle/>
          <a:p>
            <a:pPr algn="ctr"/>
            <a:r>
              <a:rPr lang="en-US" b="0" dirty="0" smtClean="0">
                <a:solidFill>
                  <a:schemeClr val="accent5"/>
                </a:solidFill>
              </a:rPr>
              <a:t>Lack of </a:t>
            </a:r>
            <a:br>
              <a:rPr lang="en-US" b="0" dirty="0" smtClean="0">
                <a:solidFill>
                  <a:schemeClr val="accent5"/>
                </a:solidFill>
              </a:rPr>
            </a:br>
            <a:r>
              <a:rPr lang="en-US" b="0" dirty="0" smtClean="0">
                <a:solidFill>
                  <a:schemeClr val="accent5"/>
                </a:solidFill>
              </a:rPr>
              <a:t>specialty content</a:t>
            </a:r>
            <a:endParaRPr lang="en-US" b="0" dirty="0">
              <a:solidFill>
                <a:schemeClr val="accent5"/>
              </a:solidFill>
            </a:endParaRPr>
          </a:p>
        </p:txBody>
      </p:sp>
      <p:pic>
        <p:nvPicPr>
          <p:cNvPr id="10" name="Picture 9" descr="quote.png"/>
          <p:cNvPicPr>
            <a:picLocks noChangeAspect="1"/>
          </p:cNvPicPr>
          <p:nvPr/>
        </p:nvPicPr>
        <p:blipFill>
          <a:blip r:embed="rId4" cstate="print"/>
          <a:srcRect l="13644" t="18664" r="17762" b="69048"/>
          <a:stretch>
            <a:fillRect/>
          </a:stretch>
        </p:blipFill>
        <p:spPr>
          <a:xfrm>
            <a:off x="1415091" y="3516378"/>
            <a:ext cx="6281928" cy="844055"/>
          </a:xfrm>
          <a:prstGeom prst="rect">
            <a:avLst/>
          </a:prstGeom>
        </p:spPr>
      </p:pic>
    </p:spTree>
    <p:extLst>
      <p:ext uri="{BB962C8B-B14F-4D97-AF65-F5344CB8AC3E}">
        <p14:creationId xmlns:p14="http://schemas.microsoft.com/office/powerpoint/2010/main" val="77640800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Editorial team reorganized</a:t>
            </a:r>
            <a:endParaRPr lang="en-US" dirty="0"/>
          </a:p>
        </p:txBody>
      </p:sp>
      <p:sp>
        <p:nvSpPr>
          <p:cNvPr id="3" name="Content Placeholder 2"/>
          <p:cNvSpPr>
            <a:spLocks noGrp="1"/>
          </p:cNvSpPr>
          <p:nvPr>
            <p:ph idx="1"/>
          </p:nvPr>
        </p:nvSpPr>
        <p:spPr/>
        <p:txBody>
          <a:bodyPr/>
          <a:lstStyle/>
          <a:p>
            <a:pPr marL="0" indent="0">
              <a:lnSpc>
                <a:spcPct val="120000"/>
              </a:lnSpc>
              <a:buNone/>
            </a:pPr>
            <a:r>
              <a:rPr lang="en-US" sz="2100" b="1" dirty="0" smtClean="0">
                <a:solidFill>
                  <a:schemeClr val="accent4"/>
                </a:solidFill>
              </a:rPr>
              <a:t>The </a:t>
            </a:r>
            <a:r>
              <a:rPr lang="en-US" sz="2100" b="1" dirty="0" err="1" smtClean="0">
                <a:solidFill>
                  <a:schemeClr val="accent4"/>
                </a:solidFill>
              </a:rPr>
              <a:t>DynaMed</a:t>
            </a:r>
            <a:r>
              <a:rPr lang="en-US" sz="2100" b="1" dirty="0" smtClean="0">
                <a:solidFill>
                  <a:schemeClr val="accent4"/>
                </a:solidFill>
              </a:rPr>
              <a:t> Editorial team has been re-organized into five specialty publishing groups, experts recruited from Harvard, MGH, Beth Israel Deaconess, Yale, The Brigham, Dana Farber, UCSF and the Cleveland Clinic to name a few:</a:t>
            </a:r>
          </a:p>
          <a:p>
            <a:pPr marL="1377950" indent="-463550">
              <a:spcBef>
                <a:spcPts val="1200"/>
              </a:spcBef>
            </a:pPr>
            <a:r>
              <a:rPr lang="en-US" sz="2400" dirty="0" smtClean="0"/>
              <a:t>General Internal Medicine</a:t>
            </a:r>
          </a:p>
          <a:p>
            <a:pPr marL="1377950" indent="-463550">
              <a:spcBef>
                <a:spcPts val="1200"/>
              </a:spcBef>
            </a:pPr>
            <a:r>
              <a:rPr lang="en-US" sz="2400" dirty="0" smtClean="0"/>
              <a:t>Cardiology/</a:t>
            </a:r>
            <a:r>
              <a:rPr lang="en-US" sz="2400" dirty="0" err="1" smtClean="0"/>
              <a:t>Pulmonology</a:t>
            </a:r>
            <a:r>
              <a:rPr lang="en-US" sz="2400" dirty="0" smtClean="0"/>
              <a:t>/Critical Care</a:t>
            </a:r>
          </a:p>
          <a:p>
            <a:pPr marL="1377950" indent="-463550">
              <a:spcBef>
                <a:spcPts val="1200"/>
              </a:spcBef>
            </a:pPr>
            <a:r>
              <a:rPr lang="en-US" sz="2400" dirty="0" smtClean="0"/>
              <a:t>ID/Immunology</a:t>
            </a:r>
          </a:p>
          <a:p>
            <a:pPr marL="1377950" indent="-463550">
              <a:spcBef>
                <a:spcPts val="1200"/>
              </a:spcBef>
            </a:pPr>
            <a:r>
              <a:rPr lang="en-US" sz="2400" dirty="0" smtClean="0"/>
              <a:t>Oncology/Hematology</a:t>
            </a:r>
          </a:p>
          <a:p>
            <a:pPr marL="1377950" indent="-463550">
              <a:spcBef>
                <a:spcPts val="1200"/>
              </a:spcBef>
            </a:pPr>
            <a:r>
              <a:rPr lang="en-US" sz="2400" dirty="0" smtClean="0"/>
              <a:t>Emergency Medicine</a:t>
            </a:r>
          </a:p>
        </p:txBody>
      </p:sp>
    </p:spTree>
    <p:extLst>
      <p:ext uri="{BB962C8B-B14F-4D97-AF65-F5344CB8AC3E}">
        <p14:creationId xmlns:p14="http://schemas.microsoft.com/office/powerpoint/2010/main" val="47261555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4382" y="419622"/>
            <a:ext cx="7312417" cy="655638"/>
          </a:xfrm>
        </p:spPr>
        <p:txBody>
          <a:bodyPr/>
          <a:lstStyle/>
          <a:p>
            <a:r>
              <a:rPr lang="en-US" sz="3600" b="1" dirty="0" smtClean="0"/>
              <a:t>ROBUST SPECIALTY CONTENT</a:t>
            </a:r>
            <a:endParaRPr lang="en-US" sz="3600" b="1" dirty="0"/>
          </a:p>
        </p:txBody>
      </p:sp>
      <p:sp>
        <p:nvSpPr>
          <p:cNvPr id="4" name="Content Placeholder 3"/>
          <p:cNvSpPr>
            <a:spLocks noGrp="1"/>
          </p:cNvSpPr>
          <p:nvPr>
            <p:ph sz="half" idx="1"/>
          </p:nvPr>
        </p:nvSpPr>
        <p:spPr>
          <a:xfrm>
            <a:off x="1143000" y="1600200"/>
            <a:ext cx="4038600" cy="4525963"/>
          </a:xfrm>
        </p:spPr>
        <p:txBody>
          <a:bodyPr/>
          <a:lstStyle/>
          <a:p>
            <a:pPr>
              <a:spcBef>
                <a:spcPts val="1200"/>
              </a:spcBef>
            </a:pPr>
            <a:r>
              <a:rPr lang="en-US" sz="2000" dirty="0" smtClean="0"/>
              <a:t>Allergy</a:t>
            </a:r>
          </a:p>
          <a:p>
            <a:pPr>
              <a:spcBef>
                <a:spcPts val="1200"/>
              </a:spcBef>
            </a:pPr>
            <a:r>
              <a:rPr lang="en-US" sz="2000" dirty="0" smtClean="0"/>
              <a:t>Cardiology</a:t>
            </a:r>
          </a:p>
          <a:p>
            <a:pPr>
              <a:spcBef>
                <a:spcPts val="1200"/>
              </a:spcBef>
            </a:pPr>
            <a:r>
              <a:rPr lang="en-US" sz="2000" dirty="0" smtClean="0"/>
              <a:t>Critical Care</a:t>
            </a:r>
          </a:p>
          <a:p>
            <a:pPr>
              <a:spcBef>
                <a:spcPts val="1200"/>
              </a:spcBef>
            </a:pPr>
            <a:r>
              <a:rPr lang="en-US" sz="2000" dirty="0" smtClean="0"/>
              <a:t>Dermatology</a:t>
            </a:r>
          </a:p>
          <a:p>
            <a:pPr>
              <a:spcBef>
                <a:spcPts val="1200"/>
              </a:spcBef>
            </a:pPr>
            <a:r>
              <a:rPr lang="en-US" sz="2000" dirty="0" smtClean="0"/>
              <a:t>Emergency Medicine</a:t>
            </a:r>
          </a:p>
          <a:p>
            <a:pPr>
              <a:spcBef>
                <a:spcPts val="1200"/>
              </a:spcBef>
            </a:pPr>
            <a:r>
              <a:rPr lang="en-US" sz="2000" dirty="0" smtClean="0"/>
              <a:t>Endocrinology</a:t>
            </a:r>
          </a:p>
          <a:p>
            <a:pPr>
              <a:spcBef>
                <a:spcPts val="1200"/>
              </a:spcBef>
            </a:pPr>
            <a:r>
              <a:rPr lang="en-US" sz="2000" dirty="0" smtClean="0"/>
              <a:t>Gastroenterology</a:t>
            </a:r>
          </a:p>
          <a:p>
            <a:pPr>
              <a:spcBef>
                <a:spcPts val="1200"/>
              </a:spcBef>
            </a:pPr>
            <a:r>
              <a:rPr lang="en-US" sz="2000" dirty="0" smtClean="0"/>
              <a:t>Hematology</a:t>
            </a:r>
          </a:p>
          <a:p>
            <a:pPr>
              <a:spcBef>
                <a:spcPts val="1200"/>
              </a:spcBef>
            </a:pPr>
            <a:r>
              <a:rPr lang="en-US" sz="2000" dirty="0" smtClean="0"/>
              <a:t>Nephrology</a:t>
            </a:r>
          </a:p>
          <a:p>
            <a:pPr>
              <a:spcBef>
                <a:spcPts val="1200"/>
              </a:spcBef>
            </a:pPr>
            <a:r>
              <a:rPr lang="en-US" sz="2000" dirty="0" smtClean="0"/>
              <a:t>Obstetrics and Gynecology</a:t>
            </a:r>
          </a:p>
        </p:txBody>
      </p:sp>
      <p:sp>
        <p:nvSpPr>
          <p:cNvPr id="12" name="Content Placeholder 11"/>
          <p:cNvSpPr>
            <a:spLocks noGrp="1"/>
          </p:cNvSpPr>
          <p:nvPr>
            <p:ph sz="half" idx="2"/>
          </p:nvPr>
        </p:nvSpPr>
        <p:spPr>
          <a:xfrm>
            <a:off x="5334000" y="1600200"/>
            <a:ext cx="3810000" cy="4525963"/>
          </a:xfrm>
        </p:spPr>
        <p:txBody>
          <a:bodyPr/>
          <a:lstStyle/>
          <a:p>
            <a:pPr>
              <a:spcBef>
                <a:spcPts val="1200"/>
              </a:spcBef>
            </a:pPr>
            <a:r>
              <a:rPr lang="en-US" sz="2000" dirty="0" smtClean="0"/>
              <a:t>Oncology</a:t>
            </a:r>
          </a:p>
          <a:p>
            <a:pPr>
              <a:spcBef>
                <a:spcPts val="1200"/>
              </a:spcBef>
            </a:pPr>
            <a:r>
              <a:rPr lang="en-US" sz="2000" dirty="0" smtClean="0"/>
              <a:t>Orthopedics</a:t>
            </a:r>
          </a:p>
          <a:p>
            <a:pPr>
              <a:spcBef>
                <a:spcPts val="1200"/>
              </a:spcBef>
            </a:pPr>
            <a:r>
              <a:rPr lang="en-US" sz="2000" dirty="0" smtClean="0"/>
              <a:t>Pediatrics</a:t>
            </a:r>
          </a:p>
          <a:p>
            <a:pPr>
              <a:spcBef>
                <a:spcPts val="1200"/>
              </a:spcBef>
            </a:pPr>
            <a:r>
              <a:rPr lang="en-US" sz="2000" dirty="0" smtClean="0"/>
              <a:t>Primary Care</a:t>
            </a:r>
          </a:p>
          <a:p>
            <a:pPr>
              <a:spcBef>
                <a:spcPts val="1200"/>
              </a:spcBef>
            </a:pPr>
            <a:r>
              <a:rPr lang="en-US" sz="2000" dirty="0" smtClean="0"/>
              <a:t>Psychiatry</a:t>
            </a:r>
          </a:p>
          <a:p>
            <a:pPr>
              <a:spcBef>
                <a:spcPts val="1200"/>
              </a:spcBef>
            </a:pPr>
            <a:r>
              <a:rPr lang="en-US" sz="2000" dirty="0" smtClean="0"/>
              <a:t>Rheumatology</a:t>
            </a:r>
          </a:p>
          <a:p>
            <a:pPr>
              <a:spcBef>
                <a:spcPts val="1200"/>
              </a:spcBef>
            </a:pPr>
            <a:r>
              <a:rPr lang="en-US" sz="2000" dirty="0" smtClean="0"/>
              <a:t>Sports Medicine</a:t>
            </a:r>
          </a:p>
          <a:p>
            <a:pPr>
              <a:spcBef>
                <a:spcPts val="1200"/>
              </a:spcBef>
            </a:pPr>
            <a:r>
              <a:rPr lang="en-US" sz="2000" dirty="0" smtClean="0"/>
              <a:t>Surgery</a:t>
            </a:r>
          </a:p>
          <a:p>
            <a:pPr>
              <a:spcBef>
                <a:spcPts val="1200"/>
              </a:spcBef>
            </a:pPr>
            <a:r>
              <a:rPr lang="en-US" sz="2000" dirty="0" smtClean="0"/>
              <a:t>Urology</a:t>
            </a:r>
          </a:p>
          <a:p>
            <a:pPr>
              <a:spcBef>
                <a:spcPts val="1200"/>
              </a:spcBef>
            </a:pPr>
            <a:endParaRPr lang="en-US" sz="2000" dirty="0" smtClean="0"/>
          </a:p>
          <a:p>
            <a:pPr>
              <a:spcBef>
                <a:spcPts val="1200"/>
              </a:spcBef>
            </a:pPr>
            <a:endParaRPr lang="en-US" sz="2000" dirty="0"/>
          </a:p>
        </p:txBody>
      </p:sp>
      <p:cxnSp>
        <p:nvCxnSpPr>
          <p:cNvPr id="8" name="Straight Connector 7"/>
          <p:cNvCxnSpPr/>
          <p:nvPr/>
        </p:nvCxnSpPr>
        <p:spPr>
          <a:xfrm>
            <a:off x="552450" y="1334022"/>
            <a:ext cx="80391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DMP Features Icons 0515-03.png"/>
          <p:cNvPicPr>
            <a:picLocks noChangeAspect="1"/>
          </p:cNvPicPr>
          <p:nvPr/>
        </p:nvPicPr>
        <p:blipFill>
          <a:blip r:embed="rId3" cstate="print"/>
          <a:stretch>
            <a:fillRect/>
          </a:stretch>
        </p:blipFill>
        <p:spPr>
          <a:xfrm>
            <a:off x="351583" y="228600"/>
            <a:ext cx="1022800" cy="1022800"/>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_Light.png"/>
          <p:cNvPicPr>
            <a:picLocks noChangeAspect="1"/>
          </p:cNvPicPr>
          <p:nvPr/>
        </p:nvPicPr>
        <p:blipFill>
          <a:blip r:embed="rId3" cstate="print">
            <a:duotone>
              <a:schemeClr val="accent5">
                <a:shade val="45000"/>
                <a:satMod val="135000"/>
              </a:schemeClr>
              <a:prstClr val="white"/>
            </a:duotone>
          </a:blip>
          <a:srcRect b="7448"/>
          <a:stretch>
            <a:fillRect/>
          </a:stretch>
        </p:blipFill>
        <p:spPr>
          <a:xfrm>
            <a:off x="377" y="283"/>
            <a:ext cx="9143245" cy="6346729"/>
          </a:xfrm>
          <a:prstGeom prst="rect">
            <a:avLst/>
          </a:prstGeom>
        </p:spPr>
      </p:pic>
      <p:sp>
        <p:nvSpPr>
          <p:cNvPr id="11" name="Rectangle 10"/>
          <p:cNvSpPr/>
          <p:nvPr/>
        </p:nvSpPr>
        <p:spPr>
          <a:xfrm>
            <a:off x="1414822" y="1979407"/>
            <a:ext cx="6282467" cy="238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415091" y="2119257"/>
            <a:ext cx="6281928" cy="1699708"/>
          </a:xfrm>
        </p:spPr>
        <p:txBody>
          <a:bodyPr/>
          <a:lstStyle/>
          <a:p>
            <a:pPr algn="ctr"/>
            <a:r>
              <a:rPr lang="en-US" b="0" dirty="0" smtClean="0">
                <a:solidFill>
                  <a:schemeClr val="accent5"/>
                </a:solidFill>
              </a:rPr>
              <a:t>There are </a:t>
            </a:r>
            <a:br>
              <a:rPr lang="en-US" b="0" dirty="0" smtClean="0">
                <a:solidFill>
                  <a:schemeClr val="accent5"/>
                </a:solidFill>
              </a:rPr>
            </a:br>
            <a:r>
              <a:rPr lang="en-US" b="0" dirty="0" smtClean="0">
                <a:solidFill>
                  <a:schemeClr val="accent5"/>
                </a:solidFill>
              </a:rPr>
              <a:t>no images</a:t>
            </a:r>
            <a:endParaRPr lang="en-US" b="0" dirty="0">
              <a:solidFill>
                <a:schemeClr val="accent5"/>
              </a:solidFill>
            </a:endParaRPr>
          </a:p>
        </p:txBody>
      </p:sp>
      <p:pic>
        <p:nvPicPr>
          <p:cNvPr id="10" name="Picture 9" descr="quote.png"/>
          <p:cNvPicPr>
            <a:picLocks noChangeAspect="1"/>
          </p:cNvPicPr>
          <p:nvPr/>
        </p:nvPicPr>
        <p:blipFill>
          <a:blip r:embed="rId4" cstate="print"/>
          <a:srcRect l="13644" t="18664" r="17762" b="69048"/>
          <a:stretch>
            <a:fillRect/>
          </a:stretch>
        </p:blipFill>
        <p:spPr>
          <a:xfrm>
            <a:off x="1415091" y="3516378"/>
            <a:ext cx="6281928" cy="844055"/>
          </a:xfrm>
          <a:prstGeom prst="rect">
            <a:avLst/>
          </a:prstGeom>
        </p:spPr>
      </p:pic>
    </p:spTree>
    <p:extLst>
      <p:ext uri="{BB962C8B-B14F-4D97-AF65-F5344CB8AC3E}">
        <p14:creationId xmlns:p14="http://schemas.microsoft.com/office/powerpoint/2010/main" val="7764080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143000" y="2209800"/>
            <a:ext cx="2743200" cy="533400"/>
          </a:xfrm>
          <a:custGeom>
            <a:avLst/>
            <a:gdLst>
              <a:gd name="connsiteX0" fmla="*/ 0 w 4495800"/>
              <a:gd name="connsiteY0" fmla="*/ 0 h 533400"/>
              <a:gd name="connsiteX1" fmla="*/ 4495800 w 4495800"/>
              <a:gd name="connsiteY1" fmla="*/ 0 h 533400"/>
              <a:gd name="connsiteX2" fmla="*/ 4495800 w 4495800"/>
              <a:gd name="connsiteY2" fmla="*/ 533400 h 533400"/>
              <a:gd name="connsiteX3" fmla="*/ 0 w 4495800"/>
              <a:gd name="connsiteY3" fmla="*/ 533400 h 533400"/>
              <a:gd name="connsiteX4" fmla="*/ 0 w 4495800"/>
              <a:gd name="connsiteY4" fmla="*/ 0 h 533400"/>
              <a:gd name="connsiteX0" fmla="*/ 0 w 4495800"/>
              <a:gd name="connsiteY0" fmla="*/ 0 h 533400"/>
              <a:gd name="connsiteX1" fmla="*/ 4114800 w 4495800"/>
              <a:gd name="connsiteY1" fmla="*/ 0 h 533400"/>
              <a:gd name="connsiteX2" fmla="*/ 4495800 w 4495800"/>
              <a:gd name="connsiteY2" fmla="*/ 533400 h 533400"/>
              <a:gd name="connsiteX3" fmla="*/ 0 w 4495800"/>
              <a:gd name="connsiteY3" fmla="*/ 533400 h 533400"/>
              <a:gd name="connsiteX4" fmla="*/ 0 w 44958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533400">
                <a:moveTo>
                  <a:pt x="0" y="0"/>
                </a:moveTo>
                <a:lnTo>
                  <a:pt x="4114800" y="0"/>
                </a:lnTo>
                <a:lnTo>
                  <a:pt x="4495800" y="533400"/>
                </a:lnTo>
                <a:lnTo>
                  <a:pt x="0" y="5334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400" dirty="0" smtClean="0"/>
              <a:t>INTRODUCING</a:t>
            </a:r>
            <a:endParaRPr lang="en-US" sz="2400" dirty="0"/>
          </a:p>
        </p:txBody>
      </p:sp>
      <p:cxnSp>
        <p:nvCxnSpPr>
          <p:cNvPr id="7" name="Straight Connector 6"/>
          <p:cNvCxnSpPr/>
          <p:nvPr/>
        </p:nvCxnSpPr>
        <p:spPr>
          <a:xfrm>
            <a:off x="1028700" y="4419600"/>
            <a:ext cx="70866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1"/>
            <a:ext cx="9144000" cy="4932850"/>
          </a:xfrm>
          <a:prstGeom prst="rect">
            <a:avLst/>
          </a:prstGeom>
        </p:spPr>
      </p:pic>
      <p:sp>
        <p:nvSpPr>
          <p:cNvPr id="7" name="Rectangle 6"/>
          <p:cNvSpPr/>
          <p:nvPr/>
        </p:nvSpPr>
        <p:spPr>
          <a:xfrm>
            <a:off x="1524000" y="4932849"/>
            <a:ext cx="5486400" cy="369332"/>
          </a:xfrm>
          <a:prstGeom prst="rect">
            <a:avLst/>
          </a:prstGeom>
        </p:spPr>
        <p:txBody>
          <a:bodyPr wrap="square">
            <a:spAutoFit/>
          </a:bodyPr>
          <a:lstStyle/>
          <a:p>
            <a:endParaRPr lang="en-US" dirty="0">
              <a:latin typeface="Trebuchet MS" pitchFamily="34" charset="0"/>
            </a:endParaRPr>
          </a:p>
        </p:txBody>
      </p:sp>
    </p:spTree>
    <p:extLst>
      <p:ext uri="{BB962C8B-B14F-4D97-AF65-F5344CB8AC3E}">
        <p14:creationId xmlns:p14="http://schemas.microsoft.com/office/powerpoint/2010/main" val="314236475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793" t="9324" r="2478"/>
          <a:stretch>
            <a:fillRect/>
          </a:stretch>
        </p:blipFill>
        <p:spPr bwMode="auto">
          <a:xfrm>
            <a:off x="0" y="0"/>
            <a:ext cx="9144000" cy="7288967"/>
          </a:xfrm>
          <a:prstGeom prst="rect">
            <a:avLst/>
          </a:prstGeom>
          <a:noFill/>
          <a:ln w="9525">
            <a:noFill/>
            <a:miter lim="800000"/>
            <a:headEnd/>
            <a:tailEnd/>
          </a:ln>
        </p:spPr>
      </p:pic>
      <p:sp>
        <p:nvSpPr>
          <p:cNvPr id="4" name="TextBox 3"/>
          <p:cNvSpPr txBox="1"/>
          <p:nvPr/>
        </p:nvSpPr>
        <p:spPr>
          <a:xfrm>
            <a:off x="4343400" y="4495800"/>
            <a:ext cx="3505200" cy="1982926"/>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r>
              <a:rPr lang="en-US" dirty="0" err="1" smtClean="0">
                <a:solidFill>
                  <a:schemeClr val="bg1"/>
                </a:solidFill>
                <a:latin typeface="+mj-lt"/>
              </a:rPr>
              <a:t>DynaMed</a:t>
            </a:r>
            <a:r>
              <a:rPr lang="en-US" dirty="0" smtClean="0">
                <a:solidFill>
                  <a:schemeClr val="bg1"/>
                </a:solidFill>
                <a:latin typeface="+mj-lt"/>
              </a:rPr>
              <a:t> Plus includes more than 4,000 images with more than 2000 from ACP.  Images are searchable as well as embedded in relevant topics</a:t>
            </a:r>
          </a:p>
        </p:txBody>
      </p:sp>
      <p:sp>
        <p:nvSpPr>
          <p:cNvPr id="6" name="Rounded Rectangle 5"/>
          <p:cNvSpPr/>
          <p:nvPr/>
        </p:nvSpPr>
        <p:spPr>
          <a:xfrm>
            <a:off x="76026" y="2146126"/>
            <a:ext cx="1993900" cy="1463040"/>
          </a:xfrm>
          <a:prstGeom prst="roundRect">
            <a:avLst>
              <a:gd name="adj" fmla="val 7247"/>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www.clker.com/cliparts/I/V/F/G/y/K/mouse-pointer-hi.png"/>
          <p:cNvPicPr>
            <a:picLocks noChangeAspect="1" noChangeArrowheads="1"/>
          </p:cNvPicPr>
          <p:nvPr/>
        </p:nvPicPr>
        <p:blipFill>
          <a:blip r:embed="rId4" cstate="print"/>
          <a:srcRect/>
          <a:stretch>
            <a:fillRect/>
          </a:stretch>
        </p:blipFill>
        <p:spPr bwMode="auto">
          <a:xfrm>
            <a:off x="914401" y="3312777"/>
            <a:ext cx="457200" cy="592777"/>
          </a:xfrm>
          <a:prstGeom prst="rect">
            <a:avLst/>
          </a:prstGeom>
          <a:noFill/>
          <a:effectLst>
            <a:outerShdw blurRad="76200" dist="38100" dir="2700000" sx="106000" sy="106000" algn="tl" rotWithShape="0">
              <a:prstClr val="black">
                <a:alpha val="52000"/>
              </a:prstClr>
            </a:outerShdw>
          </a:effectLst>
        </p:spPr>
      </p:pic>
      <p:pic>
        <p:nvPicPr>
          <p:cNvPr id="7" name="Picture 2"/>
          <p:cNvPicPr>
            <a:picLocks noChangeAspect="1" noChangeArrowheads="1"/>
          </p:cNvPicPr>
          <p:nvPr/>
        </p:nvPicPr>
        <p:blipFill>
          <a:blip r:embed="rId5" cstate="print"/>
          <a:srcRect l="793" t="9324" r="2478"/>
          <a:stretch>
            <a:fillRect/>
          </a:stretch>
        </p:blipFill>
        <p:spPr bwMode="auto">
          <a:xfrm>
            <a:off x="0" y="0"/>
            <a:ext cx="9144000" cy="7288967"/>
          </a:xfrm>
          <a:prstGeom prst="rect">
            <a:avLst/>
          </a:prstGeom>
          <a:noFill/>
          <a:ln w="9525">
            <a:noFill/>
            <a:miter lim="800000"/>
            <a:headEnd/>
            <a:tailEnd/>
          </a:ln>
        </p:spPr>
      </p:pic>
      <p:sp>
        <p:nvSpPr>
          <p:cNvPr id="8" name="TextBox 7"/>
          <p:cNvSpPr txBox="1"/>
          <p:nvPr/>
        </p:nvSpPr>
        <p:spPr>
          <a:xfrm>
            <a:off x="4343400" y="4876800"/>
            <a:ext cx="3505200" cy="762000"/>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r>
              <a:rPr lang="en-US" dirty="0" smtClean="0">
                <a:solidFill>
                  <a:schemeClr val="bg1"/>
                </a:solidFill>
                <a:latin typeface="+mj-lt"/>
              </a:rPr>
              <a:t>Selecting an image provides the user a larger view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xit" presetSubtype="0" fill="hold" grpId="1" nodeType="withEffect">
                                  <p:stCondLst>
                                    <p:cond delay="0"/>
                                  </p:stCondLst>
                                  <p:childTnLst>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par>
                          <p:cTn id="25" fill="hold">
                            <p:stCondLst>
                              <p:cond delay="3000"/>
                            </p:stCondLst>
                            <p:childTnLst>
                              <p:par>
                                <p:cTn id="26" presetID="10" presetClass="entr" presetSubtype="0" fill="hold" nodeType="afterEffect">
                                  <p:stCondLst>
                                    <p:cond delay="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_Light.png"/>
          <p:cNvPicPr>
            <a:picLocks noChangeAspect="1"/>
          </p:cNvPicPr>
          <p:nvPr/>
        </p:nvPicPr>
        <p:blipFill>
          <a:blip r:embed="rId3" cstate="print">
            <a:duotone>
              <a:schemeClr val="accent5">
                <a:shade val="45000"/>
                <a:satMod val="135000"/>
              </a:schemeClr>
              <a:prstClr val="white"/>
            </a:duotone>
          </a:blip>
          <a:srcRect b="7448"/>
          <a:stretch>
            <a:fillRect/>
          </a:stretch>
        </p:blipFill>
        <p:spPr>
          <a:xfrm>
            <a:off x="377" y="283"/>
            <a:ext cx="9143245" cy="6346729"/>
          </a:xfrm>
          <a:prstGeom prst="rect">
            <a:avLst/>
          </a:prstGeom>
        </p:spPr>
      </p:pic>
      <p:sp>
        <p:nvSpPr>
          <p:cNvPr id="11" name="Rectangle 10"/>
          <p:cNvSpPr/>
          <p:nvPr/>
        </p:nvSpPr>
        <p:spPr>
          <a:xfrm>
            <a:off x="1414822" y="1979407"/>
            <a:ext cx="6282467" cy="238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415091" y="2119257"/>
            <a:ext cx="6281928" cy="1699708"/>
          </a:xfrm>
        </p:spPr>
        <p:txBody>
          <a:bodyPr/>
          <a:lstStyle/>
          <a:p>
            <a:pPr algn="ctr"/>
            <a:r>
              <a:rPr lang="en-US" b="0" dirty="0" smtClean="0">
                <a:solidFill>
                  <a:schemeClr val="accent5"/>
                </a:solidFill>
              </a:rPr>
              <a:t>It’s hard to get an </a:t>
            </a:r>
            <a:br>
              <a:rPr lang="en-US" b="0" dirty="0" smtClean="0">
                <a:solidFill>
                  <a:schemeClr val="accent5"/>
                </a:solidFill>
              </a:rPr>
            </a:br>
            <a:r>
              <a:rPr lang="en-US" b="0" dirty="0" smtClean="0">
                <a:solidFill>
                  <a:schemeClr val="accent5"/>
                </a:solidFill>
              </a:rPr>
              <a:t>answer quickly</a:t>
            </a:r>
            <a:endParaRPr lang="en-US" b="0" dirty="0">
              <a:solidFill>
                <a:schemeClr val="accent5"/>
              </a:solidFill>
            </a:endParaRPr>
          </a:p>
        </p:txBody>
      </p:sp>
      <p:pic>
        <p:nvPicPr>
          <p:cNvPr id="10" name="Picture 9" descr="quote.png"/>
          <p:cNvPicPr>
            <a:picLocks noChangeAspect="1"/>
          </p:cNvPicPr>
          <p:nvPr/>
        </p:nvPicPr>
        <p:blipFill>
          <a:blip r:embed="rId4" cstate="print"/>
          <a:srcRect l="13644" t="18664" r="17762" b="69048"/>
          <a:stretch>
            <a:fillRect/>
          </a:stretch>
        </p:blipFill>
        <p:spPr>
          <a:xfrm>
            <a:off x="1415091" y="3516378"/>
            <a:ext cx="6281928" cy="844055"/>
          </a:xfrm>
          <a:prstGeom prst="rect">
            <a:avLst/>
          </a:prstGeom>
        </p:spPr>
      </p:pic>
    </p:spTree>
    <p:extLst>
      <p:ext uri="{BB962C8B-B14F-4D97-AF65-F5344CB8AC3E}">
        <p14:creationId xmlns:p14="http://schemas.microsoft.com/office/powerpoint/2010/main" val="77640800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791" t="9302" r="2671" b="42815"/>
          <a:stretch>
            <a:fillRect/>
          </a:stretch>
        </p:blipFill>
        <p:spPr bwMode="auto">
          <a:xfrm>
            <a:off x="0" y="0"/>
            <a:ext cx="9144000" cy="3858016"/>
          </a:xfrm>
          <a:prstGeom prst="rect">
            <a:avLst/>
          </a:prstGeom>
          <a:noFill/>
          <a:ln w="9525">
            <a:noFill/>
            <a:miter lim="800000"/>
            <a:headEnd/>
            <a:tailEnd/>
          </a:ln>
        </p:spPr>
      </p:pic>
      <p:sp>
        <p:nvSpPr>
          <p:cNvPr id="6" name="Rectangle 5"/>
          <p:cNvSpPr/>
          <p:nvPr/>
        </p:nvSpPr>
        <p:spPr>
          <a:xfrm>
            <a:off x="5047989" y="2201614"/>
            <a:ext cx="2968668" cy="57619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183693"/>
            <a:ext cx="8229600" cy="1616792"/>
          </a:xfrm>
        </p:spPr>
        <p:txBody>
          <a:bodyPr/>
          <a:lstStyle/>
          <a:p>
            <a:pPr marL="0" indent="0">
              <a:lnSpc>
                <a:spcPct val="120000"/>
              </a:lnSpc>
              <a:buNone/>
            </a:pPr>
            <a:r>
              <a:rPr lang="en-US" sz="2800" dirty="0" smtClean="0">
                <a:solidFill>
                  <a:schemeClr val="accent5"/>
                </a:solidFill>
                <a:latin typeface="+mj-lt"/>
              </a:rPr>
              <a:t>employs </a:t>
            </a:r>
            <a:r>
              <a:rPr lang="en-US" sz="2800" dirty="0">
                <a:solidFill>
                  <a:schemeClr val="accent5"/>
                </a:solidFill>
                <a:latin typeface="+mj-lt"/>
              </a:rPr>
              <a:t>a brand new, proprietary, semantically-powered search engine, significantly improving discoverability and speed-to-answer</a:t>
            </a:r>
          </a:p>
          <a:p>
            <a:pPr>
              <a:lnSpc>
                <a:spcPct val="120000"/>
              </a:lnSpc>
            </a:pPr>
            <a:endParaRPr lang="en-US" sz="2000" dirty="0">
              <a:solidFill>
                <a:schemeClr val="accent5"/>
              </a:solidFill>
              <a:latin typeface="+mj-lt"/>
            </a:endParaRPr>
          </a:p>
        </p:txBody>
      </p:sp>
      <p:sp>
        <p:nvSpPr>
          <p:cNvPr id="7" name="Rounded Rectangle 6"/>
          <p:cNvSpPr/>
          <p:nvPr/>
        </p:nvSpPr>
        <p:spPr>
          <a:xfrm>
            <a:off x="682668" y="2154477"/>
            <a:ext cx="6018756" cy="641024"/>
          </a:xfrm>
          <a:prstGeom prst="roundRect">
            <a:avLst>
              <a:gd name="adj" fmla="val 6897"/>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0664" y="2136787"/>
            <a:ext cx="4979096" cy="641024"/>
          </a:xfrm>
        </p:spPr>
        <p:txBody>
          <a:bodyPr/>
          <a:lstStyle/>
          <a:p>
            <a:r>
              <a:rPr lang="en-US" sz="3200" dirty="0" smtClean="0">
                <a:solidFill>
                  <a:schemeClr val="accent5"/>
                </a:solidFill>
                <a:latin typeface="Arial" panose="020B0604020202020204" pitchFamily="34" charset="0"/>
                <a:cs typeface="Arial" panose="020B0604020202020204" pitchFamily="34" charset="0"/>
              </a:rPr>
              <a:t>Precise Search Results</a:t>
            </a:r>
            <a:endParaRPr lang="en-US" sz="3200" dirty="0">
              <a:solidFill>
                <a:schemeClr val="accent5"/>
              </a:solidFill>
              <a:latin typeface="Arial" panose="020B0604020202020204" pitchFamily="34" charset="0"/>
              <a:cs typeface="Arial" panose="020B0604020202020204" pitchFamily="34" charset="0"/>
            </a:endParaRPr>
          </a:p>
        </p:txBody>
      </p:sp>
      <p:sp>
        <p:nvSpPr>
          <p:cNvPr id="8" name="Rounded Rectangle 7"/>
          <p:cNvSpPr/>
          <p:nvPr/>
        </p:nvSpPr>
        <p:spPr>
          <a:xfrm>
            <a:off x="6839211" y="2154477"/>
            <a:ext cx="1691013" cy="641024"/>
          </a:xfrm>
          <a:prstGeom prst="roundRect">
            <a:avLst>
              <a:gd name="adj" fmla="val 6897"/>
            </a:avLst>
          </a:prstGeom>
          <a:solidFill>
            <a:srgbClr val="F7A83F"/>
          </a:solidFill>
          <a:ln>
            <a:solidFill>
              <a:srgbClr val="F7A8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Search</a:t>
            </a:r>
            <a:endParaRPr lang="en-US" sz="2400" dirty="0"/>
          </a:p>
        </p:txBody>
      </p:sp>
    </p:spTree>
    <p:extLst>
      <p:ext uri="{BB962C8B-B14F-4D97-AF65-F5344CB8AC3E}">
        <p14:creationId xmlns:p14="http://schemas.microsoft.com/office/powerpoint/2010/main" val="3703546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901"/>
                            </p:stCondLst>
                            <p:childTnLst>
                              <p:par>
                                <p:cTn id="8" presetID="10" presetClass="entr" presetSubtype="0" fill="hold" grpId="0" nodeType="after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l="791" t="9302" r="2671"/>
          <a:stretch>
            <a:fillRect/>
          </a:stretch>
        </p:blipFill>
        <p:spPr bwMode="auto">
          <a:xfrm>
            <a:off x="0" y="0"/>
            <a:ext cx="9144000" cy="7307705"/>
          </a:xfrm>
          <a:prstGeom prst="rect">
            <a:avLst/>
          </a:prstGeom>
          <a:noFill/>
          <a:ln w="9525">
            <a:noFill/>
            <a:miter lim="800000"/>
            <a:headEnd/>
            <a:tailEnd/>
          </a:ln>
        </p:spPr>
      </p:pic>
      <p:sp>
        <p:nvSpPr>
          <p:cNvPr id="3" name="TextBox 2"/>
          <p:cNvSpPr txBox="1"/>
          <p:nvPr/>
        </p:nvSpPr>
        <p:spPr>
          <a:xfrm>
            <a:off x="5334000" y="3122474"/>
            <a:ext cx="3505200" cy="1982926"/>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r>
              <a:rPr lang="en-US" dirty="0" smtClean="0">
                <a:solidFill>
                  <a:schemeClr val="bg1"/>
                </a:solidFill>
                <a:latin typeface="+mj-lt"/>
              </a:rPr>
              <a:t>DynaMed+ employs intelligent auto-suggest, which identifies the user’s query and allows direct navigation to highly-accessed areas within topics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144000" cy="17442305"/>
            <a:chOff x="0" y="0"/>
            <a:chExt cx="9144000" cy="17442305"/>
          </a:xfrm>
        </p:grpSpPr>
        <p:grpSp>
          <p:nvGrpSpPr>
            <p:cNvPr id="4" name="Group 3"/>
            <p:cNvGrpSpPr/>
            <p:nvPr/>
          </p:nvGrpSpPr>
          <p:grpSpPr>
            <a:xfrm>
              <a:off x="0" y="0"/>
              <a:ext cx="9144000" cy="13556105"/>
              <a:chOff x="0" y="0"/>
              <a:chExt cx="9144000" cy="13556105"/>
            </a:xfrm>
          </p:grpSpPr>
          <p:pic>
            <p:nvPicPr>
              <p:cNvPr id="24578" name="Picture 2"/>
              <p:cNvPicPr>
                <a:picLocks noChangeAspect="1" noChangeArrowheads="1"/>
              </p:cNvPicPr>
              <p:nvPr/>
            </p:nvPicPr>
            <p:blipFill>
              <a:blip r:embed="rId3" cstate="print"/>
              <a:srcRect l="791" t="9302" r="2671"/>
              <a:stretch>
                <a:fillRect/>
              </a:stretch>
            </p:blipFill>
            <p:spPr bwMode="auto">
              <a:xfrm>
                <a:off x="0" y="0"/>
                <a:ext cx="9144000" cy="7307705"/>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l="791" t="9302" r="2671"/>
              <a:stretch>
                <a:fillRect/>
              </a:stretch>
            </p:blipFill>
            <p:spPr bwMode="auto">
              <a:xfrm>
                <a:off x="0" y="6248400"/>
                <a:ext cx="9144000" cy="7307705"/>
              </a:xfrm>
              <a:prstGeom prst="rect">
                <a:avLst/>
              </a:prstGeom>
              <a:noFill/>
              <a:ln w="9525">
                <a:noFill/>
                <a:miter lim="800000"/>
                <a:headEnd/>
                <a:tailEnd/>
              </a:ln>
            </p:spPr>
          </p:pic>
        </p:grpSp>
        <p:pic>
          <p:nvPicPr>
            <p:cNvPr id="5" name="Picture 2"/>
            <p:cNvPicPr>
              <a:picLocks noChangeAspect="1" noChangeArrowheads="1"/>
            </p:cNvPicPr>
            <p:nvPr/>
          </p:nvPicPr>
          <p:blipFill>
            <a:blip r:embed="rId5" cstate="print"/>
            <a:srcRect l="791" t="25380" r="2671"/>
            <a:stretch>
              <a:fillRect/>
            </a:stretch>
          </p:blipFill>
          <p:spPr bwMode="auto">
            <a:xfrm>
              <a:off x="0" y="11430000"/>
              <a:ext cx="9144000" cy="6012305"/>
            </a:xfrm>
            <a:prstGeom prst="rect">
              <a:avLst/>
            </a:prstGeom>
            <a:noFill/>
            <a:ln w="9525">
              <a:noFill/>
              <a:miter lim="800000"/>
              <a:headEnd/>
              <a:tailEnd/>
            </a:ln>
          </p:spPr>
        </p:pic>
      </p:grpSp>
      <p:sp>
        <p:nvSpPr>
          <p:cNvPr id="7" name="Rounded Rectangle 6"/>
          <p:cNvSpPr/>
          <p:nvPr/>
        </p:nvSpPr>
        <p:spPr>
          <a:xfrm>
            <a:off x="63500" y="1346200"/>
            <a:ext cx="3200400" cy="533400"/>
          </a:xfrm>
          <a:prstGeom prst="roundRect">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81400" y="1346200"/>
            <a:ext cx="3505200" cy="1473200"/>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r>
              <a:rPr lang="en-US" dirty="0" smtClean="0">
                <a:solidFill>
                  <a:schemeClr val="bg1"/>
                </a:solidFill>
                <a:latin typeface="+mj-lt"/>
              </a:rPr>
              <a:t>Convenient filters allow quick access to images and calculators that are relevant to the user’s query</a:t>
            </a:r>
          </a:p>
        </p:txBody>
      </p:sp>
      <p:sp>
        <p:nvSpPr>
          <p:cNvPr id="9" name="Rounded Rectangle 8"/>
          <p:cNvSpPr/>
          <p:nvPr/>
        </p:nvSpPr>
        <p:spPr>
          <a:xfrm>
            <a:off x="63500" y="1752600"/>
            <a:ext cx="8928100" cy="2667000"/>
          </a:xfrm>
          <a:prstGeom prst="roundRect">
            <a:avLst>
              <a:gd name="adj" fmla="val 4286"/>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029200" y="3683000"/>
            <a:ext cx="3505200" cy="2794000"/>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pPr>
              <a:spcBef>
                <a:spcPts val="1200"/>
              </a:spcBef>
            </a:pPr>
            <a:r>
              <a:rPr lang="en-US" dirty="0" err="1" smtClean="0">
                <a:solidFill>
                  <a:schemeClr val="bg1"/>
                </a:solidFill>
                <a:latin typeface="+mj-lt"/>
              </a:rPr>
              <a:t>DynaMed</a:t>
            </a:r>
            <a:r>
              <a:rPr lang="en-US" dirty="0" smtClean="0">
                <a:solidFill>
                  <a:schemeClr val="bg1"/>
                </a:solidFill>
                <a:latin typeface="+mj-lt"/>
              </a:rPr>
              <a:t>+ offers superb navigation within the results display</a:t>
            </a:r>
          </a:p>
          <a:p>
            <a:pPr>
              <a:spcBef>
                <a:spcPts val="1200"/>
              </a:spcBef>
            </a:pPr>
            <a:r>
              <a:rPr lang="en-US" dirty="0" smtClean="0">
                <a:solidFill>
                  <a:schemeClr val="bg1"/>
                </a:solidFill>
                <a:latin typeface="+mj-lt"/>
              </a:rPr>
              <a:t>With exact-match queries, </a:t>
            </a:r>
            <a:r>
              <a:rPr lang="en-US" dirty="0" err="1" smtClean="0">
                <a:solidFill>
                  <a:schemeClr val="bg1"/>
                </a:solidFill>
                <a:latin typeface="+mj-lt"/>
              </a:rPr>
              <a:t>DynaMed</a:t>
            </a:r>
            <a:r>
              <a:rPr lang="en-US" dirty="0" smtClean="0">
                <a:solidFill>
                  <a:schemeClr val="bg1"/>
                </a:solidFill>
                <a:latin typeface="+mj-lt"/>
              </a:rPr>
              <a:t> will display a medical information placard, offering topic-specific links, images, and information.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17442305"/>
            <a:chOff x="0" y="0"/>
            <a:chExt cx="9144000" cy="17442305"/>
          </a:xfrm>
        </p:grpSpPr>
        <p:grpSp>
          <p:nvGrpSpPr>
            <p:cNvPr id="4" name="Group 3"/>
            <p:cNvGrpSpPr/>
            <p:nvPr/>
          </p:nvGrpSpPr>
          <p:grpSpPr>
            <a:xfrm>
              <a:off x="0" y="0"/>
              <a:ext cx="9144000" cy="13556105"/>
              <a:chOff x="0" y="0"/>
              <a:chExt cx="9144000" cy="13556105"/>
            </a:xfrm>
          </p:grpSpPr>
          <p:pic>
            <p:nvPicPr>
              <p:cNvPr id="24578" name="Picture 2"/>
              <p:cNvPicPr>
                <a:picLocks noChangeAspect="1" noChangeArrowheads="1"/>
              </p:cNvPicPr>
              <p:nvPr/>
            </p:nvPicPr>
            <p:blipFill>
              <a:blip r:embed="rId3" cstate="print"/>
              <a:srcRect l="791" t="9302" r="2671"/>
              <a:stretch>
                <a:fillRect/>
              </a:stretch>
            </p:blipFill>
            <p:spPr bwMode="auto">
              <a:xfrm>
                <a:off x="0" y="0"/>
                <a:ext cx="9144000" cy="7307705"/>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l="791" t="9302" r="2671"/>
              <a:stretch>
                <a:fillRect/>
              </a:stretch>
            </p:blipFill>
            <p:spPr bwMode="auto">
              <a:xfrm>
                <a:off x="0" y="6248400"/>
                <a:ext cx="9144000" cy="7307705"/>
              </a:xfrm>
              <a:prstGeom prst="rect">
                <a:avLst/>
              </a:prstGeom>
              <a:noFill/>
              <a:ln w="9525">
                <a:noFill/>
                <a:miter lim="800000"/>
                <a:headEnd/>
                <a:tailEnd/>
              </a:ln>
            </p:spPr>
          </p:pic>
        </p:grpSp>
        <p:pic>
          <p:nvPicPr>
            <p:cNvPr id="5" name="Picture 2"/>
            <p:cNvPicPr>
              <a:picLocks noChangeAspect="1" noChangeArrowheads="1"/>
            </p:cNvPicPr>
            <p:nvPr/>
          </p:nvPicPr>
          <p:blipFill>
            <a:blip r:embed="rId5" cstate="print"/>
            <a:srcRect l="791" t="25380" r="2671"/>
            <a:stretch>
              <a:fillRect/>
            </a:stretch>
          </p:blipFill>
          <p:spPr bwMode="auto">
            <a:xfrm>
              <a:off x="0" y="11430000"/>
              <a:ext cx="9144000" cy="6012305"/>
            </a:xfrm>
            <a:prstGeom prst="rect">
              <a:avLst/>
            </a:prstGeom>
            <a:noFill/>
            <a:ln w="9525">
              <a:noFill/>
              <a:miter lim="800000"/>
              <a:headEnd/>
              <a:tailEnd/>
            </a:ln>
          </p:spPr>
        </p:pic>
      </p:grpSp>
      <p:sp>
        <p:nvSpPr>
          <p:cNvPr id="7" name="Rounded Rectangle 6"/>
          <p:cNvSpPr/>
          <p:nvPr/>
        </p:nvSpPr>
        <p:spPr>
          <a:xfrm>
            <a:off x="63500" y="1638300"/>
            <a:ext cx="7556500" cy="1828800"/>
          </a:xfrm>
          <a:prstGeom prst="roundRect">
            <a:avLst>
              <a:gd name="adj" fmla="val 7247"/>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91000" y="76200"/>
            <a:ext cx="4419600" cy="1778000"/>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r>
              <a:rPr lang="en-US" dirty="0" smtClean="0">
                <a:solidFill>
                  <a:schemeClr val="bg1"/>
                </a:solidFill>
                <a:latin typeface="+mj-lt"/>
              </a:rPr>
              <a:t>By understanding the user’s intent, </a:t>
            </a:r>
            <a:r>
              <a:rPr lang="en-US" dirty="0" err="1" smtClean="0">
                <a:solidFill>
                  <a:schemeClr val="bg1"/>
                </a:solidFill>
                <a:latin typeface="+mj-lt"/>
              </a:rPr>
              <a:t>DynaMed’s</a:t>
            </a:r>
            <a:r>
              <a:rPr lang="en-US" dirty="0" smtClean="0">
                <a:solidFill>
                  <a:schemeClr val="bg1"/>
                </a:solidFill>
                <a:latin typeface="+mj-lt"/>
              </a:rPr>
              <a:t> intelligent search is able to identify queries that would yield a large corpus of image results and displays them, in a time-saving image carousel</a:t>
            </a:r>
          </a:p>
        </p:txBody>
      </p:sp>
      <p:sp>
        <p:nvSpPr>
          <p:cNvPr id="11" name="Rounded Rectangle 10"/>
          <p:cNvSpPr/>
          <p:nvPr/>
        </p:nvSpPr>
        <p:spPr>
          <a:xfrm>
            <a:off x="63500" y="3606800"/>
            <a:ext cx="8699500" cy="1828800"/>
          </a:xfrm>
          <a:prstGeom prst="roundRect">
            <a:avLst>
              <a:gd name="adj" fmla="val 7247"/>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91200" y="2362200"/>
            <a:ext cx="2819400" cy="1473200"/>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r>
              <a:rPr lang="en-US" dirty="0" smtClean="0">
                <a:solidFill>
                  <a:schemeClr val="bg1"/>
                </a:solidFill>
                <a:latin typeface="+mj-lt"/>
              </a:rPr>
              <a:t>This same technology allows us to present the user with query-specific calculators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2.22222E-6 L 0 -0.39375 " pathEditMode="relative" rAng="0" ptsTypes="AA">
                                      <p:cBhvr>
                                        <p:cTn id="6" dur="2000" fill="hold"/>
                                        <p:tgtEl>
                                          <p:spTgt spid="2"/>
                                        </p:tgtEl>
                                        <p:attrNameLst>
                                          <p:attrName>ppt_x</p:attrName>
                                          <p:attrName>ppt_y</p:attrName>
                                        </p:attrNameLst>
                                      </p:cBhvr>
                                      <p:rCtr x="0" y="-197"/>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697605"/>
            <a:ext cx="9144000" cy="17442305"/>
            <a:chOff x="0" y="0"/>
            <a:chExt cx="9144000" cy="17442305"/>
          </a:xfrm>
        </p:grpSpPr>
        <p:grpSp>
          <p:nvGrpSpPr>
            <p:cNvPr id="4" name="Group 3"/>
            <p:cNvGrpSpPr/>
            <p:nvPr/>
          </p:nvGrpSpPr>
          <p:grpSpPr>
            <a:xfrm>
              <a:off x="0" y="0"/>
              <a:ext cx="9144000" cy="13556105"/>
              <a:chOff x="0" y="0"/>
              <a:chExt cx="9144000" cy="13556105"/>
            </a:xfrm>
          </p:grpSpPr>
          <p:pic>
            <p:nvPicPr>
              <p:cNvPr id="24578" name="Picture 2"/>
              <p:cNvPicPr>
                <a:picLocks noChangeAspect="1" noChangeArrowheads="1"/>
              </p:cNvPicPr>
              <p:nvPr/>
            </p:nvPicPr>
            <p:blipFill>
              <a:blip r:embed="rId3" cstate="print"/>
              <a:srcRect l="791" t="9302" r="2671"/>
              <a:stretch>
                <a:fillRect/>
              </a:stretch>
            </p:blipFill>
            <p:spPr bwMode="auto">
              <a:xfrm>
                <a:off x="0" y="0"/>
                <a:ext cx="9144000" cy="7307705"/>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l="791" t="9302" r="2671"/>
              <a:stretch>
                <a:fillRect/>
              </a:stretch>
            </p:blipFill>
            <p:spPr bwMode="auto">
              <a:xfrm>
                <a:off x="0" y="6248400"/>
                <a:ext cx="9144000" cy="7307705"/>
              </a:xfrm>
              <a:prstGeom prst="rect">
                <a:avLst/>
              </a:prstGeom>
              <a:noFill/>
              <a:ln w="9525">
                <a:noFill/>
                <a:miter lim="800000"/>
                <a:headEnd/>
                <a:tailEnd/>
              </a:ln>
            </p:spPr>
          </p:pic>
        </p:grpSp>
        <p:pic>
          <p:nvPicPr>
            <p:cNvPr id="5" name="Picture 2"/>
            <p:cNvPicPr>
              <a:picLocks noChangeAspect="1" noChangeArrowheads="1"/>
            </p:cNvPicPr>
            <p:nvPr/>
          </p:nvPicPr>
          <p:blipFill>
            <a:blip r:embed="rId5" cstate="print"/>
            <a:srcRect l="791" t="25380" r="2671"/>
            <a:stretch>
              <a:fillRect/>
            </a:stretch>
          </p:blipFill>
          <p:spPr bwMode="auto">
            <a:xfrm>
              <a:off x="0" y="11430000"/>
              <a:ext cx="9144000" cy="6012305"/>
            </a:xfrm>
            <a:prstGeom prst="rect">
              <a:avLst/>
            </a:prstGeom>
            <a:noFill/>
            <a:ln w="9525">
              <a:noFill/>
              <a:miter lim="800000"/>
              <a:headEnd/>
              <a:tailEnd/>
            </a:ln>
          </p:spPr>
        </p:pic>
      </p:grpSp>
      <p:sp>
        <p:nvSpPr>
          <p:cNvPr id="7" name="Rounded Rectangle 6"/>
          <p:cNvSpPr/>
          <p:nvPr/>
        </p:nvSpPr>
        <p:spPr>
          <a:xfrm>
            <a:off x="63500" y="685800"/>
            <a:ext cx="4127500" cy="3322195"/>
          </a:xfrm>
          <a:prstGeom prst="roundRect">
            <a:avLst>
              <a:gd name="adj" fmla="val 3806"/>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48200" y="685799"/>
            <a:ext cx="3810000" cy="3322195"/>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pPr>
              <a:spcBef>
                <a:spcPts val="1200"/>
              </a:spcBef>
            </a:pPr>
            <a:r>
              <a:rPr lang="en-US" dirty="0" smtClean="0">
                <a:solidFill>
                  <a:schemeClr val="bg1"/>
                </a:solidFill>
                <a:latin typeface="+mj-lt"/>
              </a:rPr>
              <a:t>Grouped results allow the clinician to quickly understand the context of the result</a:t>
            </a:r>
          </a:p>
          <a:p>
            <a:pPr>
              <a:spcBef>
                <a:spcPts val="1200"/>
              </a:spcBef>
            </a:pPr>
            <a:r>
              <a:rPr lang="en-US" dirty="0" smtClean="0">
                <a:solidFill>
                  <a:schemeClr val="bg1"/>
                </a:solidFill>
                <a:latin typeface="+mj-lt"/>
              </a:rPr>
              <a:t>EXAMPLE: Result shows </a:t>
            </a:r>
            <a:r>
              <a:rPr lang="en-US" b="1" dirty="0" smtClean="0">
                <a:solidFill>
                  <a:schemeClr val="bg1"/>
                </a:solidFill>
                <a:latin typeface="+mj-lt"/>
              </a:rPr>
              <a:t>Pulmonary embolism </a:t>
            </a:r>
            <a:r>
              <a:rPr lang="en-US" dirty="0" smtClean="0">
                <a:solidFill>
                  <a:schemeClr val="bg1"/>
                </a:solidFill>
                <a:latin typeface="+mj-lt"/>
              </a:rPr>
              <a:t>within the </a:t>
            </a:r>
            <a:r>
              <a:rPr lang="en-US" b="1" dirty="0" smtClean="0">
                <a:solidFill>
                  <a:schemeClr val="bg1"/>
                </a:solidFill>
                <a:latin typeface="+mj-lt"/>
              </a:rPr>
              <a:t>Heart failure with reduced ejection fraction</a:t>
            </a:r>
            <a:r>
              <a:rPr lang="en-US" dirty="0" smtClean="0">
                <a:solidFill>
                  <a:schemeClr val="bg1"/>
                </a:solidFill>
                <a:latin typeface="+mj-lt"/>
              </a:rPr>
              <a:t> topic, and the path provides the context to understand that the result refers </a:t>
            </a:r>
            <a:br>
              <a:rPr lang="en-US" dirty="0" smtClean="0">
                <a:solidFill>
                  <a:schemeClr val="bg1"/>
                </a:solidFill>
                <a:latin typeface="+mj-lt"/>
              </a:rPr>
            </a:br>
            <a:r>
              <a:rPr lang="en-US" dirty="0" smtClean="0">
                <a:solidFill>
                  <a:schemeClr val="bg1"/>
                </a:solidFill>
                <a:latin typeface="+mj-lt"/>
              </a:rPr>
              <a:t>to treatment medications</a:t>
            </a:r>
          </a:p>
        </p:txBody>
      </p:sp>
      <p:sp>
        <p:nvSpPr>
          <p:cNvPr id="13" name="Rounded Rectangle 12"/>
          <p:cNvSpPr/>
          <p:nvPr/>
        </p:nvSpPr>
        <p:spPr>
          <a:xfrm>
            <a:off x="63500" y="3931795"/>
            <a:ext cx="8699500" cy="868805"/>
          </a:xfrm>
          <a:prstGeom prst="roundRect">
            <a:avLst>
              <a:gd name="adj" fmla="val 7247"/>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791200" y="2438400"/>
            <a:ext cx="2667000" cy="2057399"/>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r>
              <a:rPr lang="en-US" dirty="0" smtClean="0">
                <a:solidFill>
                  <a:schemeClr val="bg1"/>
                </a:solidFill>
                <a:latin typeface="+mj-lt"/>
              </a:rPr>
              <a:t>Relevant results will navigate users directly to the specific section within </a:t>
            </a:r>
            <a:r>
              <a:rPr lang="en-US" dirty="0" err="1" smtClean="0">
                <a:solidFill>
                  <a:schemeClr val="bg1"/>
                </a:solidFill>
                <a:latin typeface="+mj-lt"/>
              </a:rPr>
              <a:t>DynaMed’s</a:t>
            </a:r>
            <a:r>
              <a:rPr lang="en-US" dirty="0" smtClean="0">
                <a:solidFill>
                  <a:schemeClr val="bg1"/>
                </a:solidFill>
                <a:latin typeface="+mj-lt"/>
              </a:rPr>
              <a:t> clinically relevant outline-based structure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0 -7.40741E-7 L 0 -0.70046 " pathEditMode="relative" rAng="0" ptsTypes="AA">
                                      <p:cBhvr>
                                        <p:cTn id="6" dur="2000" fill="hold"/>
                                        <p:tgtEl>
                                          <p:spTgt spid="2"/>
                                        </p:tgtEl>
                                        <p:attrNameLst>
                                          <p:attrName>ppt_x</p:attrName>
                                          <p:attrName>ppt_y</p:attrName>
                                        </p:attrNameLst>
                                      </p:cBhvr>
                                      <p:rCtr x="0" y="-35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l="791" t="9302" r="2671"/>
          <a:stretch>
            <a:fillRect/>
          </a:stretch>
        </p:blipFill>
        <p:spPr bwMode="auto">
          <a:xfrm>
            <a:off x="0" y="0"/>
            <a:ext cx="9144000" cy="7307705"/>
          </a:xfrm>
          <a:prstGeom prst="rect">
            <a:avLst/>
          </a:prstGeom>
          <a:noFill/>
          <a:ln w="9525">
            <a:noFill/>
            <a:miter lim="800000"/>
            <a:headEnd/>
            <a:tailEnd/>
          </a:ln>
        </p:spPr>
      </p:pic>
      <p:sp>
        <p:nvSpPr>
          <p:cNvPr id="5" name="TextBox 4"/>
          <p:cNvSpPr txBox="1"/>
          <p:nvPr/>
        </p:nvSpPr>
        <p:spPr>
          <a:xfrm>
            <a:off x="5791200" y="1326005"/>
            <a:ext cx="2667000" cy="1493395"/>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r>
              <a:rPr lang="en-US" dirty="0" smtClean="0">
                <a:solidFill>
                  <a:schemeClr val="bg1"/>
                </a:solidFill>
                <a:latin typeface="+mj-lt"/>
              </a:rPr>
              <a:t>Topic view offers next-generation navigation, providing immediate context to the user</a:t>
            </a:r>
          </a:p>
        </p:txBody>
      </p:sp>
      <p:pic>
        <p:nvPicPr>
          <p:cNvPr id="6" name="Picture 2"/>
          <p:cNvPicPr>
            <a:picLocks noChangeAspect="1" noChangeArrowheads="1"/>
          </p:cNvPicPr>
          <p:nvPr/>
        </p:nvPicPr>
        <p:blipFill>
          <a:blip r:embed="rId4" cstate="print"/>
          <a:srcRect l="791" t="9302" r="2671"/>
          <a:stretch>
            <a:fillRect/>
          </a:stretch>
        </p:blipFill>
        <p:spPr bwMode="auto">
          <a:xfrm>
            <a:off x="0" y="0"/>
            <a:ext cx="9144000" cy="7307705"/>
          </a:xfrm>
          <a:prstGeom prst="rect">
            <a:avLst/>
          </a:prstGeom>
          <a:noFill/>
          <a:ln w="9525">
            <a:noFill/>
            <a:miter lim="800000"/>
            <a:headEnd/>
            <a:tailEnd/>
          </a:ln>
        </p:spPr>
      </p:pic>
      <p:sp>
        <p:nvSpPr>
          <p:cNvPr id="7" name="Rounded Rectangle 6"/>
          <p:cNvSpPr/>
          <p:nvPr/>
        </p:nvSpPr>
        <p:spPr>
          <a:xfrm>
            <a:off x="177800" y="3769296"/>
            <a:ext cx="1841500" cy="350395"/>
          </a:xfrm>
          <a:prstGeom prst="roundRect">
            <a:avLst>
              <a:gd name="adj" fmla="val 3806"/>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0" y="1752601"/>
            <a:ext cx="2819400" cy="2133600"/>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pPr>
              <a:spcBef>
                <a:spcPts val="1200"/>
              </a:spcBef>
            </a:pPr>
            <a:r>
              <a:rPr lang="en-US" dirty="0" smtClean="0">
                <a:solidFill>
                  <a:schemeClr val="bg1"/>
                </a:solidFill>
                <a:latin typeface="+mj-lt"/>
              </a:rPr>
              <a:t>Location within the topic is dynamically updated both in the navigation bar, as well as within the breadcrumb trail at the top of the screen. </a:t>
            </a:r>
          </a:p>
        </p:txBody>
      </p:sp>
      <p:sp>
        <p:nvSpPr>
          <p:cNvPr id="9" name="Rounded Rectangle 8"/>
          <p:cNvSpPr/>
          <p:nvPr/>
        </p:nvSpPr>
        <p:spPr>
          <a:xfrm>
            <a:off x="2514600" y="1752601"/>
            <a:ext cx="2514600" cy="350395"/>
          </a:xfrm>
          <a:prstGeom prst="roundRect">
            <a:avLst>
              <a:gd name="adj" fmla="val 3806"/>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l="791" t="9302" r="2671"/>
          <a:stretch>
            <a:fillRect/>
          </a:stretch>
        </p:blipFill>
        <p:spPr bwMode="auto">
          <a:xfrm>
            <a:off x="0" y="0"/>
            <a:ext cx="9144000" cy="7307705"/>
          </a:xfrm>
          <a:prstGeom prst="rect">
            <a:avLst/>
          </a:prstGeom>
          <a:noFill/>
          <a:ln w="9525">
            <a:noFill/>
            <a:miter lim="800000"/>
            <a:headEnd/>
            <a:tailEnd/>
          </a:ln>
        </p:spPr>
      </p:pic>
      <p:sp>
        <p:nvSpPr>
          <p:cNvPr id="4" name="Rounded Rectangle 3"/>
          <p:cNvSpPr/>
          <p:nvPr/>
        </p:nvSpPr>
        <p:spPr>
          <a:xfrm>
            <a:off x="139700" y="1447799"/>
            <a:ext cx="1874520" cy="411480"/>
          </a:xfrm>
          <a:prstGeom prst="roundRect">
            <a:avLst>
              <a:gd name="adj" fmla="val 3806"/>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0" y="3352801"/>
            <a:ext cx="2819400" cy="2133599"/>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pPr>
              <a:spcBef>
                <a:spcPts val="1200"/>
              </a:spcBef>
            </a:pPr>
            <a:r>
              <a:rPr lang="en-US" dirty="0" err="1" smtClean="0">
                <a:solidFill>
                  <a:schemeClr val="bg1"/>
                </a:solidFill>
                <a:latin typeface="+mj-lt"/>
              </a:rPr>
              <a:t>DynaMed</a:t>
            </a:r>
            <a:r>
              <a:rPr lang="en-US" dirty="0" smtClean="0">
                <a:solidFill>
                  <a:schemeClr val="bg1"/>
                </a:solidFill>
                <a:latin typeface="+mj-lt"/>
              </a:rPr>
              <a:t>+ also offers all of the same quick-access features users have come to expect, including search within and hit highlighting</a:t>
            </a:r>
          </a:p>
        </p:txBody>
      </p:sp>
      <p:sp>
        <p:nvSpPr>
          <p:cNvPr id="6" name="Rounded Rectangle 5"/>
          <p:cNvSpPr/>
          <p:nvPr/>
        </p:nvSpPr>
        <p:spPr>
          <a:xfrm>
            <a:off x="3543300" y="2324100"/>
            <a:ext cx="731520" cy="259080"/>
          </a:xfrm>
          <a:prstGeom prst="roundRect">
            <a:avLst>
              <a:gd name="adj" fmla="val 3806"/>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540500" y="2324100"/>
            <a:ext cx="1188720" cy="259080"/>
          </a:xfrm>
          <a:prstGeom prst="roundRect">
            <a:avLst>
              <a:gd name="adj" fmla="val 3806"/>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10100" y="3949700"/>
            <a:ext cx="1097280" cy="259080"/>
          </a:xfrm>
          <a:prstGeom prst="roundRect">
            <a:avLst>
              <a:gd name="adj" fmla="val 3806"/>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a:t>
            </a:r>
            <a:r>
              <a:rPr lang="en-US" dirty="0" err="1" smtClean="0"/>
              <a:t>DynaMed</a:t>
            </a:r>
            <a:r>
              <a:rPr lang="en-US" dirty="0" smtClean="0"/>
              <a:t> vs. </a:t>
            </a:r>
            <a:r>
              <a:rPr lang="en-US" dirty="0" err="1" smtClean="0"/>
              <a:t>UpToDate</a:t>
            </a:r>
            <a:endParaRPr lang="en-US" dirty="0"/>
          </a:p>
        </p:txBody>
      </p:sp>
      <p:sp>
        <p:nvSpPr>
          <p:cNvPr id="6" name="Content Placeholder 5"/>
          <p:cNvSpPr>
            <a:spLocks noGrp="1"/>
          </p:cNvSpPr>
          <p:nvPr>
            <p:ph idx="1"/>
          </p:nvPr>
        </p:nvSpPr>
        <p:spPr>
          <a:xfrm>
            <a:off x="1818042" y="2809536"/>
            <a:ext cx="6868758" cy="3230563"/>
          </a:xfrm>
        </p:spPr>
        <p:txBody>
          <a:bodyPr/>
          <a:lstStyle/>
          <a:p>
            <a:pPr>
              <a:spcBef>
                <a:spcPts val="1800"/>
              </a:spcBef>
            </a:pPr>
            <a:r>
              <a:rPr lang="en-US" sz="2800" dirty="0" smtClean="0"/>
              <a:t>It doesn’t tell me what to do</a:t>
            </a:r>
          </a:p>
          <a:p>
            <a:pPr>
              <a:spcBef>
                <a:spcPts val="1800"/>
              </a:spcBef>
            </a:pPr>
            <a:r>
              <a:rPr lang="en-US" sz="2800" dirty="0" smtClean="0"/>
              <a:t>Lack of expert reviewers</a:t>
            </a:r>
          </a:p>
          <a:p>
            <a:pPr>
              <a:spcBef>
                <a:spcPts val="1800"/>
              </a:spcBef>
            </a:pPr>
            <a:r>
              <a:rPr lang="en-US" sz="2800" dirty="0" smtClean="0"/>
              <a:t>Lack of specialty content</a:t>
            </a:r>
          </a:p>
          <a:p>
            <a:pPr>
              <a:spcBef>
                <a:spcPts val="1800"/>
              </a:spcBef>
            </a:pPr>
            <a:r>
              <a:rPr lang="en-US" sz="2800" dirty="0" smtClean="0"/>
              <a:t>There are no images</a:t>
            </a:r>
          </a:p>
          <a:p>
            <a:pPr>
              <a:spcBef>
                <a:spcPts val="1800"/>
              </a:spcBef>
            </a:pPr>
            <a:r>
              <a:rPr lang="en-US" sz="2800" dirty="0" smtClean="0"/>
              <a:t>It’s hard to get an answer quickly</a:t>
            </a:r>
          </a:p>
        </p:txBody>
      </p:sp>
      <p:sp>
        <p:nvSpPr>
          <p:cNvPr id="10" name="Rectangle 9"/>
          <p:cNvSpPr/>
          <p:nvPr/>
        </p:nvSpPr>
        <p:spPr>
          <a:xfrm>
            <a:off x="457200" y="1097283"/>
            <a:ext cx="3708131" cy="461665"/>
          </a:xfrm>
          <a:prstGeom prst="rect">
            <a:avLst/>
          </a:prstGeom>
        </p:spPr>
        <p:txBody>
          <a:bodyPr wrap="none">
            <a:spAutoFit/>
          </a:bodyPr>
          <a:lstStyle/>
          <a:p>
            <a:r>
              <a:rPr lang="en-US" sz="2400" dirty="0" smtClean="0">
                <a:solidFill>
                  <a:schemeClr val="accent5">
                    <a:lumMod val="60000"/>
                    <a:lumOff val="40000"/>
                  </a:schemeClr>
                </a:solidFill>
              </a:rPr>
              <a:t>TOP FIVE OBJECTIONS </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408377288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Hobart\AppData\Local\Microsoft\Windows\Temporary Internet Files\Content.Outlook\0DZHO0UV\IMG_4406.PNG"/>
          <p:cNvPicPr>
            <a:picLocks noChangeAspect="1" noChangeArrowheads="1"/>
          </p:cNvPicPr>
          <p:nvPr/>
        </p:nvPicPr>
        <p:blipFill>
          <a:blip r:embed="rId3" cstate="print"/>
          <a:srcRect/>
          <a:stretch>
            <a:fillRect/>
          </a:stretch>
        </p:blipFill>
        <p:spPr bwMode="auto">
          <a:xfrm>
            <a:off x="60101" y="2767439"/>
            <a:ext cx="1159099" cy="2057401"/>
          </a:xfrm>
          <a:prstGeom prst="rect">
            <a:avLst/>
          </a:prstGeom>
          <a:noFill/>
          <a:ln>
            <a:solidFill>
              <a:schemeClr val="bg1">
                <a:lumMod val="75000"/>
              </a:schemeClr>
            </a:solidFill>
          </a:ln>
        </p:spPr>
      </p:pic>
      <p:pic>
        <p:nvPicPr>
          <p:cNvPr id="3" name="Picture 2"/>
          <p:cNvPicPr>
            <a:picLocks noChangeAspect="1" noChangeArrowheads="1"/>
          </p:cNvPicPr>
          <p:nvPr/>
        </p:nvPicPr>
        <p:blipFill>
          <a:blip r:embed="rId4" cstate="print"/>
          <a:srcRect l="1269" t="9302" r="1905" b="20000"/>
          <a:stretch>
            <a:fillRect/>
          </a:stretch>
        </p:blipFill>
        <p:spPr bwMode="auto">
          <a:xfrm>
            <a:off x="1283758" y="2767439"/>
            <a:ext cx="1676400" cy="2506355"/>
          </a:xfrm>
          <a:prstGeom prst="rect">
            <a:avLst/>
          </a:prstGeom>
          <a:noFill/>
          <a:ln w="9525">
            <a:solidFill>
              <a:schemeClr val="bg1">
                <a:lumMod val="75000"/>
              </a:schemeClr>
            </a:solidFill>
            <a:miter lim="800000"/>
            <a:headEnd/>
            <a:tailEnd/>
          </a:ln>
        </p:spPr>
      </p:pic>
      <p:pic>
        <p:nvPicPr>
          <p:cNvPr id="5" name="Picture 2"/>
          <p:cNvPicPr>
            <a:picLocks noChangeAspect="1" noChangeArrowheads="1"/>
          </p:cNvPicPr>
          <p:nvPr/>
        </p:nvPicPr>
        <p:blipFill>
          <a:blip r:embed="rId5" cstate="print"/>
          <a:srcRect l="954" t="11799" r="954" b="885"/>
          <a:stretch>
            <a:fillRect/>
          </a:stretch>
        </p:blipFill>
        <p:spPr bwMode="auto">
          <a:xfrm>
            <a:off x="5660316" y="2765610"/>
            <a:ext cx="3389871" cy="2438400"/>
          </a:xfrm>
          <a:prstGeom prst="rect">
            <a:avLst/>
          </a:prstGeom>
          <a:noFill/>
          <a:ln w="9525">
            <a:solidFill>
              <a:schemeClr val="bg1">
                <a:lumMod val="75000"/>
              </a:schemeClr>
            </a:solidFill>
            <a:miter lim="800000"/>
            <a:headEnd/>
            <a:tailEnd/>
          </a:ln>
        </p:spPr>
      </p:pic>
      <p:pic>
        <p:nvPicPr>
          <p:cNvPr id="4" name="Picture 2"/>
          <p:cNvPicPr>
            <a:picLocks noChangeAspect="1" noChangeArrowheads="1"/>
          </p:cNvPicPr>
          <p:nvPr/>
        </p:nvPicPr>
        <p:blipFill>
          <a:blip r:embed="rId6" cstate="print"/>
          <a:srcRect l="839" t="9249" r="1258" b="624"/>
          <a:stretch>
            <a:fillRect/>
          </a:stretch>
        </p:blipFill>
        <p:spPr bwMode="auto">
          <a:xfrm>
            <a:off x="3024716" y="2765609"/>
            <a:ext cx="2571042" cy="3200400"/>
          </a:xfrm>
          <a:prstGeom prst="rect">
            <a:avLst/>
          </a:prstGeom>
          <a:noFill/>
          <a:ln w="9525">
            <a:solidFill>
              <a:schemeClr val="bg1">
                <a:lumMod val="75000"/>
              </a:schemeClr>
            </a:solidFill>
            <a:miter lim="800000"/>
            <a:headEnd/>
            <a:tailEnd/>
          </a:ln>
        </p:spPr>
      </p:pic>
      <p:sp>
        <p:nvSpPr>
          <p:cNvPr id="6" name="Title 5"/>
          <p:cNvSpPr>
            <a:spLocks noGrp="1"/>
          </p:cNvSpPr>
          <p:nvPr>
            <p:ph type="title"/>
          </p:nvPr>
        </p:nvSpPr>
        <p:spPr>
          <a:xfrm>
            <a:off x="457200" y="634701"/>
            <a:ext cx="8229600" cy="1143000"/>
          </a:xfrm>
        </p:spPr>
        <p:txBody>
          <a:bodyPr/>
          <a:lstStyle/>
          <a:p>
            <a:pPr algn="ctr"/>
            <a:r>
              <a:rPr lang="en-US" sz="2000" b="0" dirty="0" err="1" smtClean="0">
                <a:solidFill>
                  <a:schemeClr val="bg1">
                    <a:lumMod val="50000"/>
                  </a:schemeClr>
                </a:solidFill>
              </a:rPr>
              <a:t>DynaMed</a:t>
            </a:r>
            <a:r>
              <a:rPr lang="en-US" sz="2000" b="0" dirty="0" smtClean="0">
                <a:solidFill>
                  <a:schemeClr val="bg1">
                    <a:lumMod val="50000"/>
                  </a:schemeClr>
                </a:solidFill>
              </a:rPr>
              <a:t> Plus employs a </a:t>
            </a:r>
            <a:r>
              <a:rPr lang="en-US" sz="2800" b="0" dirty="0" smtClean="0">
                <a:solidFill>
                  <a:schemeClr val="bg1">
                    <a:lumMod val="50000"/>
                  </a:schemeClr>
                </a:solidFill>
              </a:rPr>
              <a:t/>
            </a:r>
            <a:br>
              <a:rPr lang="en-US" sz="2800" b="0" dirty="0" smtClean="0">
                <a:solidFill>
                  <a:schemeClr val="bg1">
                    <a:lumMod val="50000"/>
                  </a:schemeClr>
                </a:solidFill>
              </a:rPr>
            </a:br>
            <a:r>
              <a:rPr lang="en-US" sz="4000" b="1" dirty="0" smtClean="0"/>
              <a:t>FULLY RESPONSIVE DESIGN, </a:t>
            </a:r>
            <a:r>
              <a:rPr lang="en-US" sz="2800" b="1" dirty="0" smtClean="0">
                <a:solidFill>
                  <a:schemeClr val="bg1">
                    <a:lumMod val="50000"/>
                  </a:schemeClr>
                </a:solidFill>
              </a:rPr>
              <a:t/>
            </a:r>
            <a:br>
              <a:rPr lang="en-US" sz="2800" b="1" dirty="0" smtClean="0">
                <a:solidFill>
                  <a:schemeClr val="bg1">
                    <a:lumMod val="50000"/>
                  </a:schemeClr>
                </a:solidFill>
              </a:rPr>
            </a:br>
            <a:r>
              <a:rPr lang="en-US" sz="2000" b="0" dirty="0" smtClean="0">
                <a:solidFill>
                  <a:schemeClr val="bg1">
                    <a:lumMod val="50000"/>
                  </a:schemeClr>
                </a:solidFill>
              </a:rPr>
              <a:t>which means it renders ideally for </a:t>
            </a:r>
            <a:br>
              <a:rPr lang="en-US" sz="2000" b="0" dirty="0" smtClean="0">
                <a:solidFill>
                  <a:schemeClr val="bg1">
                    <a:lumMod val="50000"/>
                  </a:schemeClr>
                </a:solidFill>
              </a:rPr>
            </a:br>
            <a:r>
              <a:rPr lang="en-US" sz="3600" b="1" dirty="0" smtClean="0">
                <a:solidFill>
                  <a:schemeClr val="accent4"/>
                </a:solidFill>
              </a:rPr>
              <a:t>any device or orientation</a:t>
            </a:r>
            <a:endParaRPr lang="en-US" sz="2800" b="1" dirty="0">
              <a:solidFill>
                <a:schemeClr val="accent4"/>
              </a:solidFill>
            </a:endParaRPr>
          </a:p>
        </p:txBody>
      </p:sp>
      <p:sp>
        <p:nvSpPr>
          <p:cNvPr id="7" name="Rectangle 6"/>
          <p:cNvSpPr/>
          <p:nvPr/>
        </p:nvSpPr>
        <p:spPr>
          <a:xfrm>
            <a:off x="76200" y="2398954"/>
            <a:ext cx="1143000" cy="29045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50000"/>
                    <a:lumOff val="50000"/>
                  </a:schemeClr>
                </a:solidFill>
              </a:rPr>
              <a:t>iPhone</a:t>
            </a:r>
            <a:endParaRPr lang="en-US" dirty="0">
              <a:solidFill>
                <a:schemeClr val="tx1">
                  <a:lumMod val="50000"/>
                  <a:lumOff val="50000"/>
                </a:schemeClr>
              </a:solidFill>
            </a:endParaRPr>
          </a:p>
        </p:txBody>
      </p:sp>
      <p:sp>
        <p:nvSpPr>
          <p:cNvPr id="8" name="Rectangle 7"/>
          <p:cNvSpPr/>
          <p:nvPr/>
        </p:nvSpPr>
        <p:spPr>
          <a:xfrm>
            <a:off x="1283758" y="2398954"/>
            <a:ext cx="1676400" cy="29045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50000"/>
                    <a:lumOff val="50000"/>
                  </a:schemeClr>
                </a:solidFill>
              </a:rPr>
              <a:t>Small Tablet</a:t>
            </a:r>
            <a:endParaRPr lang="en-US" dirty="0">
              <a:solidFill>
                <a:schemeClr val="tx1">
                  <a:lumMod val="50000"/>
                  <a:lumOff val="50000"/>
                </a:schemeClr>
              </a:solidFill>
            </a:endParaRPr>
          </a:p>
        </p:txBody>
      </p:sp>
      <p:sp>
        <p:nvSpPr>
          <p:cNvPr id="9" name="Rectangle 8"/>
          <p:cNvSpPr/>
          <p:nvPr/>
        </p:nvSpPr>
        <p:spPr>
          <a:xfrm>
            <a:off x="3024716" y="2398954"/>
            <a:ext cx="2571042" cy="29045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50000"/>
                    <a:lumOff val="50000"/>
                  </a:schemeClr>
                </a:solidFill>
              </a:rPr>
              <a:t>iPad</a:t>
            </a:r>
            <a:r>
              <a:rPr lang="en-US" dirty="0" smtClean="0">
                <a:solidFill>
                  <a:schemeClr val="tx1">
                    <a:lumMod val="50000"/>
                    <a:lumOff val="50000"/>
                  </a:schemeClr>
                </a:solidFill>
              </a:rPr>
              <a:t> - Portrait</a:t>
            </a:r>
            <a:endParaRPr lang="en-US" dirty="0">
              <a:solidFill>
                <a:schemeClr val="tx1">
                  <a:lumMod val="50000"/>
                  <a:lumOff val="50000"/>
                </a:schemeClr>
              </a:solidFill>
            </a:endParaRPr>
          </a:p>
        </p:txBody>
      </p:sp>
      <p:sp>
        <p:nvSpPr>
          <p:cNvPr id="10" name="Rectangle 9"/>
          <p:cNvSpPr/>
          <p:nvPr/>
        </p:nvSpPr>
        <p:spPr>
          <a:xfrm>
            <a:off x="5660315" y="2398954"/>
            <a:ext cx="3389871" cy="29045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lumMod val="50000"/>
                    <a:lumOff val="50000"/>
                  </a:schemeClr>
                </a:solidFill>
              </a:rPr>
              <a:t>iPad</a:t>
            </a:r>
            <a:r>
              <a:rPr lang="en-US" dirty="0" smtClean="0">
                <a:solidFill>
                  <a:schemeClr val="tx1">
                    <a:lumMod val="50000"/>
                    <a:lumOff val="50000"/>
                  </a:schemeClr>
                </a:solidFill>
              </a:rPr>
              <a:t> - Landscape</a:t>
            </a:r>
            <a:endParaRPr lang="en-US" dirty="0">
              <a:solidFill>
                <a:schemeClr val="tx1">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MHobart\AppData\Local\Microsoft\Windows\Temporary Internet Files\Content.Outlook\0DZHO0UV\IMG_4406.PNG"/>
          <p:cNvPicPr>
            <a:picLocks noChangeAspect="1" noChangeArrowheads="1"/>
          </p:cNvPicPr>
          <p:nvPr/>
        </p:nvPicPr>
        <p:blipFill>
          <a:blip r:embed="rId3" cstate="print"/>
          <a:srcRect/>
          <a:stretch>
            <a:fillRect/>
          </a:stretch>
        </p:blipFill>
        <p:spPr bwMode="auto">
          <a:xfrm>
            <a:off x="1371600" y="563880"/>
            <a:ext cx="2987899" cy="5303520"/>
          </a:xfrm>
          <a:prstGeom prst="rect">
            <a:avLst/>
          </a:prstGeom>
          <a:noFill/>
          <a:ln>
            <a:solidFill>
              <a:schemeClr val="bg1">
                <a:lumMod val="75000"/>
              </a:schemeClr>
            </a:solidFill>
          </a:ln>
        </p:spPr>
      </p:pic>
      <p:pic>
        <p:nvPicPr>
          <p:cNvPr id="40963" name="Picture 3" descr="C:\Users\MHobart\AppData\Local\Microsoft\Windows\Temporary Internet Files\Content.Outlook\0DZHO0UV\IMG_4407.PNG"/>
          <p:cNvPicPr>
            <a:picLocks noChangeAspect="1" noChangeArrowheads="1"/>
          </p:cNvPicPr>
          <p:nvPr/>
        </p:nvPicPr>
        <p:blipFill>
          <a:blip r:embed="rId4" cstate="print"/>
          <a:srcRect/>
          <a:stretch>
            <a:fillRect/>
          </a:stretch>
        </p:blipFill>
        <p:spPr bwMode="auto">
          <a:xfrm>
            <a:off x="4784501" y="563880"/>
            <a:ext cx="2987899" cy="5303520"/>
          </a:xfrm>
          <a:prstGeom prst="rect">
            <a:avLst/>
          </a:prstGeom>
          <a:noFill/>
          <a:ln>
            <a:solidFill>
              <a:schemeClr val="bg1">
                <a:lumMod val="75000"/>
              </a:schemeClr>
            </a:solidFill>
          </a:ln>
        </p:spPr>
      </p:pic>
      <p:sp>
        <p:nvSpPr>
          <p:cNvPr id="5" name="Rectangle 4"/>
          <p:cNvSpPr/>
          <p:nvPr/>
        </p:nvSpPr>
        <p:spPr>
          <a:xfrm>
            <a:off x="3328564" y="129089"/>
            <a:ext cx="2470673" cy="57687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lumMod val="50000"/>
                    <a:lumOff val="50000"/>
                  </a:schemeClr>
                </a:solidFill>
              </a:rPr>
              <a:t>iPhone</a:t>
            </a:r>
            <a:endParaRPr lang="en-US" sz="3200" dirty="0">
              <a:solidFill>
                <a:schemeClr val="tx1">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l="1269" t="9302" r="1905" b="20000"/>
          <a:stretch>
            <a:fillRect/>
          </a:stretch>
        </p:blipFill>
        <p:spPr bwMode="auto">
          <a:xfrm>
            <a:off x="533400" y="380106"/>
            <a:ext cx="3873500" cy="5791200"/>
          </a:xfrm>
          <a:prstGeom prst="rect">
            <a:avLst/>
          </a:prstGeom>
          <a:noFill/>
          <a:ln w="9525">
            <a:solidFill>
              <a:schemeClr val="bg1">
                <a:lumMod val="75000"/>
              </a:schemeClr>
            </a:solidFill>
            <a:miter lim="800000"/>
            <a:headEnd/>
            <a:tailEnd/>
          </a:ln>
        </p:spPr>
      </p:pic>
      <p:pic>
        <p:nvPicPr>
          <p:cNvPr id="41987" name="Picture 3"/>
          <p:cNvPicPr>
            <a:picLocks noChangeAspect="1" noChangeArrowheads="1"/>
          </p:cNvPicPr>
          <p:nvPr/>
        </p:nvPicPr>
        <p:blipFill>
          <a:blip r:embed="rId4" cstate="print"/>
          <a:srcRect l="1269" t="9302" r="1905" b="20000"/>
          <a:stretch>
            <a:fillRect/>
          </a:stretch>
        </p:blipFill>
        <p:spPr bwMode="auto">
          <a:xfrm>
            <a:off x="4737100" y="380106"/>
            <a:ext cx="3873500" cy="5791200"/>
          </a:xfrm>
          <a:prstGeom prst="rect">
            <a:avLst/>
          </a:prstGeom>
          <a:noFill/>
          <a:ln w="9525">
            <a:solidFill>
              <a:schemeClr val="bg1">
                <a:lumMod val="75000"/>
              </a:schemeClr>
            </a:solidFill>
            <a:miter lim="800000"/>
            <a:headEnd/>
            <a:tailEnd/>
          </a:ln>
        </p:spPr>
      </p:pic>
      <p:sp>
        <p:nvSpPr>
          <p:cNvPr id="5" name="Rectangle 4"/>
          <p:cNvSpPr/>
          <p:nvPr/>
        </p:nvSpPr>
        <p:spPr>
          <a:xfrm>
            <a:off x="3156436" y="129089"/>
            <a:ext cx="2814052" cy="57687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lumMod val="50000"/>
                    <a:lumOff val="50000"/>
                  </a:schemeClr>
                </a:solidFill>
              </a:rPr>
              <a:t>Small Tablet</a:t>
            </a:r>
            <a:endParaRPr lang="en-US" sz="3200" dirty="0">
              <a:solidFill>
                <a:schemeClr val="tx1">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srcRect l="839" t="9302" r="1258" b="624"/>
          <a:stretch>
            <a:fillRect/>
          </a:stretch>
        </p:blipFill>
        <p:spPr bwMode="auto">
          <a:xfrm>
            <a:off x="76200" y="477822"/>
            <a:ext cx="4419600" cy="5498230"/>
          </a:xfrm>
          <a:prstGeom prst="rect">
            <a:avLst/>
          </a:prstGeom>
          <a:noFill/>
          <a:ln w="9525">
            <a:solidFill>
              <a:schemeClr val="bg1">
                <a:lumMod val="75000"/>
              </a:schemeClr>
            </a:solidFill>
            <a:miter lim="800000"/>
            <a:headEnd/>
            <a:tailEnd/>
          </a:ln>
        </p:spPr>
      </p:pic>
      <p:pic>
        <p:nvPicPr>
          <p:cNvPr id="43011" name="Picture 3"/>
          <p:cNvPicPr>
            <a:picLocks noChangeAspect="1" noChangeArrowheads="1"/>
          </p:cNvPicPr>
          <p:nvPr/>
        </p:nvPicPr>
        <p:blipFill>
          <a:blip r:embed="rId4" cstate="print"/>
          <a:srcRect l="839" t="9302" r="1258" b="624"/>
          <a:stretch>
            <a:fillRect/>
          </a:stretch>
        </p:blipFill>
        <p:spPr bwMode="auto">
          <a:xfrm>
            <a:off x="4648200" y="477822"/>
            <a:ext cx="4419600" cy="5498230"/>
          </a:xfrm>
          <a:prstGeom prst="rect">
            <a:avLst/>
          </a:prstGeom>
          <a:noFill/>
          <a:ln w="9525">
            <a:solidFill>
              <a:schemeClr val="bg1">
                <a:lumMod val="75000"/>
              </a:schemeClr>
            </a:solidFill>
            <a:miter lim="800000"/>
            <a:headEnd/>
            <a:tailEnd/>
          </a:ln>
        </p:spPr>
      </p:pic>
      <p:sp>
        <p:nvSpPr>
          <p:cNvPr id="5" name="Rectangle 4"/>
          <p:cNvSpPr/>
          <p:nvPr/>
        </p:nvSpPr>
        <p:spPr>
          <a:xfrm>
            <a:off x="2962791" y="129089"/>
            <a:ext cx="3201333" cy="57687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lumMod val="50000"/>
                    <a:lumOff val="50000"/>
                  </a:schemeClr>
                </a:solidFill>
              </a:rPr>
              <a:t>iPad</a:t>
            </a:r>
            <a:r>
              <a:rPr lang="en-US" sz="3200" dirty="0" smtClean="0">
                <a:solidFill>
                  <a:schemeClr val="tx1">
                    <a:lumMod val="50000"/>
                    <a:lumOff val="50000"/>
                  </a:schemeClr>
                </a:solidFill>
              </a:rPr>
              <a:t> - Portrait</a:t>
            </a:r>
            <a:endParaRPr lang="en-US" sz="3200" dirty="0">
              <a:solidFill>
                <a:schemeClr val="tx1">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l="954" t="11799" r="954" b="885"/>
          <a:stretch>
            <a:fillRect/>
          </a:stretch>
        </p:blipFill>
        <p:spPr bwMode="auto">
          <a:xfrm>
            <a:off x="249222" y="259980"/>
            <a:ext cx="6696075" cy="4816618"/>
          </a:xfrm>
          <a:prstGeom prst="rect">
            <a:avLst/>
          </a:prstGeom>
          <a:noFill/>
          <a:ln w="9525">
            <a:solidFill>
              <a:schemeClr val="bg1">
                <a:lumMod val="75000"/>
              </a:schemeClr>
            </a:solidFill>
            <a:miter lim="800000"/>
            <a:headEnd/>
            <a:tailEnd/>
          </a:ln>
        </p:spPr>
      </p:pic>
      <p:pic>
        <p:nvPicPr>
          <p:cNvPr id="44035" name="Picture 3"/>
          <p:cNvPicPr>
            <a:picLocks noChangeAspect="1" noChangeArrowheads="1"/>
          </p:cNvPicPr>
          <p:nvPr/>
        </p:nvPicPr>
        <p:blipFill>
          <a:blip r:embed="rId4" cstate="print"/>
          <a:srcRect l="954" t="11799" r="954" b="885"/>
          <a:stretch>
            <a:fillRect/>
          </a:stretch>
        </p:blipFill>
        <p:spPr bwMode="auto">
          <a:xfrm>
            <a:off x="2156904" y="1258760"/>
            <a:ext cx="6696075" cy="4816618"/>
          </a:xfrm>
          <a:prstGeom prst="rect">
            <a:avLst/>
          </a:prstGeom>
          <a:noFill/>
          <a:ln w="9525">
            <a:solidFill>
              <a:schemeClr val="bg1">
                <a:lumMod val="75000"/>
              </a:schemeClr>
            </a:solidFill>
            <a:miter lim="800000"/>
            <a:headEnd/>
            <a:tailEnd/>
          </a:ln>
        </p:spPr>
      </p:pic>
      <p:sp>
        <p:nvSpPr>
          <p:cNvPr id="5" name="Rectangle 4"/>
          <p:cNvSpPr/>
          <p:nvPr/>
        </p:nvSpPr>
        <p:spPr>
          <a:xfrm>
            <a:off x="5088368" y="129089"/>
            <a:ext cx="3668350" cy="57687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lumMod val="50000"/>
                    <a:lumOff val="50000"/>
                  </a:schemeClr>
                </a:solidFill>
              </a:rPr>
              <a:t>iPad</a:t>
            </a:r>
            <a:r>
              <a:rPr lang="en-US" sz="3200" dirty="0" smtClean="0">
                <a:solidFill>
                  <a:schemeClr val="tx1">
                    <a:lumMod val="50000"/>
                    <a:lumOff val="50000"/>
                  </a:schemeClr>
                </a:solidFill>
              </a:rPr>
              <a:t> - Landscape</a:t>
            </a:r>
            <a:endParaRPr lang="en-US" sz="3200" dirty="0">
              <a:solidFill>
                <a:schemeClr val="tx1">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y stripe subtle bg 72dpi.png"/>
          <p:cNvPicPr>
            <a:picLocks noChangeAspect="1"/>
          </p:cNvPicPr>
          <p:nvPr/>
        </p:nvPicPr>
        <p:blipFill>
          <a:blip r:embed="rId3" cstate="print"/>
          <a:srcRect b="7446"/>
          <a:stretch>
            <a:fillRect/>
          </a:stretch>
        </p:blipFill>
        <p:spPr>
          <a:xfrm>
            <a:off x="571" y="428"/>
            <a:ext cx="9142858" cy="6346584"/>
          </a:xfrm>
          <a:prstGeom prst="rect">
            <a:avLst/>
          </a:prstGeom>
        </p:spPr>
      </p:pic>
      <p:sp>
        <p:nvSpPr>
          <p:cNvPr id="11" name="Snip Single Corner Rectangle 10"/>
          <p:cNvSpPr/>
          <p:nvPr/>
        </p:nvSpPr>
        <p:spPr>
          <a:xfrm>
            <a:off x="225911" y="1417637"/>
            <a:ext cx="8692178" cy="4648091"/>
          </a:xfrm>
          <a:prstGeom prst="snip1Rect">
            <a:avLst>
              <a:gd name="adj" fmla="val 205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9701" y="274638"/>
            <a:ext cx="8692178"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nSpc>
                <a:spcPct val="120000"/>
              </a:lnSpc>
            </a:pPr>
            <a:r>
              <a:rPr lang="en-US" sz="2400" dirty="0" smtClean="0">
                <a:solidFill>
                  <a:prstClr val="black">
                    <a:lumMod val="65000"/>
                    <a:lumOff val="35000"/>
                  </a:prstClr>
                </a:solidFill>
                <a:ea typeface="+mj-ea"/>
                <a:cs typeface="+mj-cs"/>
              </a:rPr>
              <a:t>EBSCO Health listens to the needs of our customers </a:t>
            </a:r>
            <a:br>
              <a:rPr lang="en-US" sz="2400" dirty="0" smtClean="0">
                <a:solidFill>
                  <a:prstClr val="black">
                    <a:lumMod val="65000"/>
                    <a:lumOff val="35000"/>
                  </a:prstClr>
                </a:solidFill>
                <a:ea typeface="+mj-ea"/>
                <a:cs typeface="+mj-cs"/>
              </a:rPr>
            </a:br>
            <a:r>
              <a:rPr lang="en-US" sz="2400" dirty="0" smtClean="0">
                <a:solidFill>
                  <a:prstClr val="black">
                    <a:lumMod val="65000"/>
                    <a:lumOff val="35000"/>
                  </a:prstClr>
                </a:solidFill>
                <a:ea typeface="+mj-ea"/>
                <a:cs typeface="+mj-cs"/>
              </a:rPr>
              <a:t>and users which helps us build better products</a:t>
            </a:r>
            <a:endParaRPr lang="en-US" sz="2000" dirty="0"/>
          </a:p>
        </p:txBody>
      </p:sp>
      <p:sp>
        <p:nvSpPr>
          <p:cNvPr id="3" name="Content Placeholder 2"/>
          <p:cNvSpPr>
            <a:spLocks noGrp="1"/>
          </p:cNvSpPr>
          <p:nvPr>
            <p:ph idx="1"/>
          </p:nvPr>
        </p:nvSpPr>
        <p:spPr>
          <a:xfrm>
            <a:off x="1161827" y="2560638"/>
            <a:ext cx="7347472" cy="2802050"/>
          </a:xfrm>
        </p:spPr>
        <p:txBody>
          <a:bodyPr/>
          <a:lstStyle/>
          <a:p>
            <a:pPr marL="0" indent="0">
              <a:spcBef>
                <a:spcPts val="2000"/>
              </a:spcBef>
              <a:buNone/>
            </a:pPr>
            <a:r>
              <a:rPr lang="en-US" sz="2800" dirty="0" smtClean="0"/>
              <a:t>overviews and recommendations</a:t>
            </a:r>
          </a:p>
          <a:p>
            <a:pPr marL="0" indent="0">
              <a:spcBef>
                <a:spcPts val="2000"/>
              </a:spcBef>
              <a:buNone/>
            </a:pPr>
            <a:r>
              <a:rPr lang="en-US" sz="2800" dirty="0" smtClean="0"/>
              <a:t>well-known expert reviewers</a:t>
            </a:r>
          </a:p>
          <a:p>
            <a:pPr marL="0" indent="0">
              <a:spcBef>
                <a:spcPts val="2000"/>
              </a:spcBef>
              <a:buNone/>
            </a:pPr>
            <a:r>
              <a:rPr lang="en-US" sz="2800" dirty="0" smtClean="0"/>
              <a:t>increased breadth/depth of specialty content</a:t>
            </a:r>
          </a:p>
          <a:p>
            <a:pPr marL="0" indent="0">
              <a:spcBef>
                <a:spcPts val="2000"/>
              </a:spcBef>
              <a:buNone/>
            </a:pPr>
            <a:r>
              <a:rPr lang="en-US" sz="2800" dirty="0" smtClean="0"/>
              <a:t>multimedia content</a:t>
            </a:r>
          </a:p>
          <a:p>
            <a:pPr marL="0" indent="0">
              <a:spcBef>
                <a:spcPts val="2000"/>
              </a:spcBef>
              <a:buNone/>
            </a:pPr>
            <a:r>
              <a:rPr lang="en-US" sz="2800" dirty="0" smtClean="0"/>
              <a:t>better search &amp; discovery</a:t>
            </a:r>
          </a:p>
        </p:txBody>
      </p:sp>
      <p:sp>
        <p:nvSpPr>
          <p:cNvPr id="4" name="Title 1"/>
          <p:cNvSpPr txBox="1">
            <a:spLocks/>
          </p:cNvSpPr>
          <p:nvPr/>
        </p:nvSpPr>
        <p:spPr>
          <a:xfrm>
            <a:off x="457200" y="1417638"/>
            <a:ext cx="8229600" cy="1143000"/>
          </a:xfrm>
          <a:prstGeom prst="rect">
            <a:avLst/>
          </a:prstGeom>
        </p:spPr>
        <p:txBody>
          <a:bodyPr vert="horz" lIns="91440" tIns="45720" rIns="91440" bIns="45720" rtlCol="0" anchor="ctr">
            <a:noAutofit/>
          </a:bodyPr>
          <a:lstStyle/>
          <a:p>
            <a:pPr lvl="0">
              <a:spcBef>
                <a:spcPct val="0"/>
              </a:spcBef>
            </a:pPr>
            <a:r>
              <a:rPr lang="en-US" sz="3600" dirty="0" smtClean="0">
                <a:solidFill>
                  <a:schemeClr val="accent1"/>
                </a:solidFill>
              </a:rPr>
              <a:t>DynaMed Plus has….</a:t>
            </a:r>
            <a:endParaRPr kumimoji="0" lang="en-US" sz="3600" i="0" u="none" strike="noStrike" kern="1200" cap="none" spc="0" normalizeH="0" baseline="0" noProof="0" dirty="0">
              <a:ln>
                <a:noFill/>
              </a:ln>
              <a:solidFill>
                <a:schemeClr val="accent1"/>
              </a:solidFill>
              <a:effectLst/>
              <a:uLnTx/>
              <a:uFillTx/>
              <a:latin typeface="+mj-lt"/>
              <a:ea typeface="+mj-ea"/>
              <a:cs typeface="+mj-cs"/>
            </a:endParaRPr>
          </a:p>
        </p:txBody>
      </p:sp>
      <p:pic>
        <p:nvPicPr>
          <p:cNvPr id="6"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554022" y="2603670"/>
            <a:ext cx="478117" cy="4572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554022" y="3282666"/>
            <a:ext cx="478117" cy="4572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554022" y="3961662"/>
            <a:ext cx="478117" cy="4572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554022" y="4640658"/>
            <a:ext cx="478117" cy="457200"/>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554022" y="5319656"/>
            <a:ext cx="478117" cy="457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4383" y="533400"/>
            <a:ext cx="7312417" cy="1143000"/>
          </a:xfrm>
        </p:spPr>
        <p:txBody>
          <a:bodyPr/>
          <a:lstStyle/>
          <a:p>
            <a:r>
              <a:rPr lang="en-US" sz="3600" b="1" dirty="0" smtClean="0"/>
              <a:t>MICROMEDEX DRUG CONTENT</a:t>
            </a:r>
            <a:endParaRPr lang="en-US" sz="3600" b="1" dirty="0"/>
          </a:p>
        </p:txBody>
      </p:sp>
      <p:sp>
        <p:nvSpPr>
          <p:cNvPr id="4" name="Content Placeholder 3"/>
          <p:cNvSpPr>
            <a:spLocks noGrp="1"/>
          </p:cNvSpPr>
          <p:nvPr>
            <p:ph idx="1"/>
          </p:nvPr>
        </p:nvSpPr>
        <p:spPr>
          <a:xfrm>
            <a:off x="457200" y="3124200"/>
            <a:ext cx="8229600" cy="2743200"/>
          </a:xfrm>
        </p:spPr>
        <p:txBody>
          <a:bodyPr/>
          <a:lstStyle/>
          <a:p>
            <a:pPr>
              <a:spcBef>
                <a:spcPts val="1800"/>
              </a:spcBef>
            </a:pPr>
            <a:r>
              <a:rPr lang="en-US" sz="2600" dirty="0" smtClean="0"/>
              <a:t>Medication Management Standard Drug Information</a:t>
            </a:r>
          </a:p>
          <a:p>
            <a:pPr>
              <a:spcBef>
                <a:spcPts val="1800"/>
              </a:spcBef>
            </a:pPr>
            <a:r>
              <a:rPr lang="en-US" sz="2600" dirty="0" smtClean="0"/>
              <a:t>Drug Information for Medication Safety</a:t>
            </a:r>
          </a:p>
          <a:p>
            <a:pPr>
              <a:spcBef>
                <a:spcPts val="1800"/>
              </a:spcBef>
            </a:pPr>
            <a:r>
              <a:rPr lang="en-US" sz="2600" dirty="0" smtClean="0"/>
              <a:t>IV Compatibility for Reduced Complications</a:t>
            </a:r>
          </a:p>
          <a:p>
            <a:pPr>
              <a:spcBef>
                <a:spcPts val="1800"/>
              </a:spcBef>
            </a:pPr>
            <a:r>
              <a:rPr lang="en-US" sz="2600" dirty="0" smtClean="0"/>
              <a:t>Lab Recommendations</a:t>
            </a:r>
          </a:p>
        </p:txBody>
      </p:sp>
      <p:pic>
        <p:nvPicPr>
          <p:cNvPr id="6" name="Picture 5" descr="DMP Features Icons 0515-07.png"/>
          <p:cNvPicPr>
            <a:picLocks noChangeAspect="1"/>
          </p:cNvPicPr>
          <p:nvPr/>
        </p:nvPicPr>
        <p:blipFill>
          <a:blip r:embed="rId3" cstate="print"/>
          <a:stretch>
            <a:fillRect/>
          </a:stretch>
        </p:blipFill>
        <p:spPr>
          <a:xfrm>
            <a:off x="457200" y="636978"/>
            <a:ext cx="917183" cy="917183"/>
          </a:xfrm>
          <a:prstGeom prst="rect">
            <a:avLst/>
          </a:prstGeom>
        </p:spPr>
      </p:pic>
      <p:sp>
        <p:nvSpPr>
          <p:cNvPr id="7" name="Rectangle 6"/>
          <p:cNvSpPr/>
          <p:nvPr/>
        </p:nvSpPr>
        <p:spPr>
          <a:xfrm>
            <a:off x="1374382" y="1552013"/>
            <a:ext cx="6550417" cy="951543"/>
          </a:xfrm>
          <a:prstGeom prst="rect">
            <a:avLst/>
          </a:prstGeom>
        </p:spPr>
        <p:txBody>
          <a:bodyPr wrap="square">
            <a:spAutoFit/>
          </a:bodyPr>
          <a:lstStyle/>
          <a:p>
            <a:pPr>
              <a:lnSpc>
                <a:spcPct val="120000"/>
              </a:lnSpc>
            </a:pPr>
            <a:r>
              <a:rPr lang="en-US" sz="1600" b="1" dirty="0" err="1" smtClean="0">
                <a:solidFill>
                  <a:schemeClr val="accent5">
                    <a:lumMod val="75000"/>
                  </a:schemeClr>
                </a:solidFill>
              </a:rPr>
              <a:t>Micromedex</a:t>
            </a:r>
            <a:r>
              <a:rPr lang="en-US" sz="1600" b="1" dirty="0" smtClean="0">
                <a:solidFill>
                  <a:schemeClr val="accent5">
                    <a:lumMod val="75000"/>
                  </a:schemeClr>
                </a:solidFill>
              </a:rPr>
              <a:t> evidence-based content is presented in concise, sourced, and referenced blocks of information to help you get answers quickly when the situation demands.</a:t>
            </a:r>
            <a:endParaRPr lang="en-US" sz="1600" dirty="0">
              <a:solidFill>
                <a:schemeClr val="accent5">
                  <a:lumMod val="75000"/>
                </a:schemeClr>
              </a:solidFill>
            </a:endParaRPr>
          </a:p>
        </p:txBody>
      </p:sp>
      <p:cxnSp>
        <p:nvCxnSpPr>
          <p:cNvPr id="8" name="Straight Connector 7"/>
          <p:cNvCxnSpPr/>
          <p:nvPr/>
        </p:nvCxnSpPr>
        <p:spPr>
          <a:xfrm>
            <a:off x="552450" y="2667000"/>
            <a:ext cx="80391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ACP</a:t>
            </a:r>
            <a:r>
              <a:rPr lang="en-US" dirty="0" smtClean="0"/>
              <a:t> </a:t>
            </a:r>
            <a:r>
              <a:rPr lang="en-US" b="0" dirty="0" smtClean="0">
                <a:solidFill>
                  <a:schemeClr val="accent5"/>
                </a:solidFill>
              </a:rPr>
              <a:t>Partnership</a:t>
            </a:r>
            <a:endParaRPr lang="en-US" b="0" dirty="0">
              <a:solidFill>
                <a:schemeClr val="accent5"/>
              </a:solidFill>
            </a:endParaRPr>
          </a:p>
        </p:txBody>
      </p:sp>
      <p:sp>
        <p:nvSpPr>
          <p:cNvPr id="3" name="Content Placeholder 2"/>
          <p:cNvSpPr>
            <a:spLocks noGrp="1"/>
          </p:cNvSpPr>
          <p:nvPr>
            <p:ph idx="1"/>
          </p:nvPr>
        </p:nvSpPr>
        <p:spPr/>
        <p:txBody>
          <a:bodyPr/>
          <a:lstStyle/>
          <a:p>
            <a:pPr>
              <a:spcBef>
                <a:spcPts val="1200"/>
              </a:spcBef>
            </a:pPr>
            <a:r>
              <a:rPr lang="en-US" sz="2400" dirty="0" smtClean="0">
                <a:solidFill>
                  <a:schemeClr val="accent5"/>
                </a:solidFill>
              </a:rPr>
              <a:t>ACP clinical leadership </a:t>
            </a:r>
            <a:r>
              <a:rPr lang="en-US" sz="2400" b="1" dirty="0" smtClean="0">
                <a:solidFill>
                  <a:schemeClr val="accent4"/>
                </a:solidFill>
              </a:rPr>
              <a:t>develops and maintains </a:t>
            </a:r>
            <a:r>
              <a:rPr lang="en-US" sz="2400" b="1" dirty="0" err="1" smtClean="0">
                <a:solidFill>
                  <a:schemeClr val="accent4"/>
                </a:solidFill>
              </a:rPr>
              <a:t>DynaMed</a:t>
            </a:r>
            <a:r>
              <a:rPr lang="en-US" sz="2400" b="1" dirty="0" smtClean="0">
                <a:solidFill>
                  <a:schemeClr val="accent4"/>
                </a:solidFill>
              </a:rPr>
              <a:t> Plus internal medicine topics </a:t>
            </a:r>
          </a:p>
          <a:p>
            <a:pPr>
              <a:spcBef>
                <a:spcPts val="1200"/>
              </a:spcBef>
            </a:pPr>
            <a:r>
              <a:rPr lang="en-US" sz="2400" dirty="0" smtClean="0">
                <a:solidFill>
                  <a:schemeClr val="accent5"/>
                </a:solidFill>
              </a:rPr>
              <a:t>Multiple members of ACP are </a:t>
            </a:r>
            <a:r>
              <a:rPr lang="en-US" sz="2400" b="1" dirty="0" smtClean="0">
                <a:solidFill>
                  <a:schemeClr val="accent4"/>
                </a:solidFill>
              </a:rPr>
              <a:t>part of the </a:t>
            </a:r>
            <a:r>
              <a:rPr lang="en-US" sz="2400" b="1" dirty="0" err="1" smtClean="0">
                <a:solidFill>
                  <a:schemeClr val="accent4"/>
                </a:solidFill>
              </a:rPr>
              <a:t>DynaMed</a:t>
            </a:r>
            <a:r>
              <a:rPr lang="en-US" sz="2400" b="1" dirty="0" smtClean="0">
                <a:solidFill>
                  <a:schemeClr val="accent4"/>
                </a:solidFill>
              </a:rPr>
              <a:t> Plus Executive Board. </a:t>
            </a:r>
          </a:p>
          <a:p>
            <a:pPr>
              <a:spcBef>
                <a:spcPts val="1200"/>
              </a:spcBef>
            </a:pPr>
            <a:r>
              <a:rPr lang="en-US" sz="2400" dirty="0" smtClean="0">
                <a:solidFill>
                  <a:schemeClr val="accent5"/>
                </a:solidFill>
              </a:rPr>
              <a:t>ACP is integrating its </a:t>
            </a:r>
            <a:r>
              <a:rPr lang="en-US" sz="2400" b="1" dirty="0" smtClean="0">
                <a:solidFill>
                  <a:schemeClr val="accent4"/>
                </a:solidFill>
              </a:rPr>
              <a:t>Smart Medicine into </a:t>
            </a:r>
            <a:r>
              <a:rPr lang="en-US" sz="2400" b="1" dirty="0" err="1" smtClean="0">
                <a:solidFill>
                  <a:schemeClr val="accent4"/>
                </a:solidFill>
              </a:rPr>
              <a:t>DynaMed</a:t>
            </a:r>
            <a:r>
              <a:rPr lang="en-US" sz="2400" b="1" dirty="0" smtClean="0">
                <a:solidFill>
                  <a:schemeClr val="accent4"/>
                </a:solidFill>
              </a:rPr>
              <a:t> Plus</a:t>
            </a:r>
            <a:r>
              <a:rPr lang="en-US" sz="2400" dirty="0" smtClean="0">
                <a:solidFill>
                  <a:schemeClr val="accent4"/>
                </a:solidFill>
              </a:rPr>
              <a:t>   </a:t>
            </a:r>
          </a:p>
          <a:p>
            <a:pPr>
              <a:spcBef>
                <a:spcPts val="1200"/>
              </a:spcBef>
            </a:pPr>
            <a:r>
              <a:rPr lang="en-US" sz="2400" b="1" dirty="0" smtClean="0">
                <a:solidFill>
                  <a:schemeClr val="accent4"/>
                </a:solidFill>
              </a:rPr>
              <a:t>All 140,000 members of ACP will </a:t>
            </a:r>
            <a:br>
              <a:rPr lang="en-US" sz="2400" b="1" dirty="0" smtClean="0">
                <a:solidFill>
                  <a:schemeClr val="accent4"/>
                </a:solidFill>
              </a:rPr>
            </a:br>
            <a:r>
              <a:rPr lang="en-US" sz="2400" b="1" dirty="0" smtClean="0">
                <a:solidFill>
                  <a:schemeClr val="accent4"/>
                </a:solidFill>
              </a:rPr>
              <a:t>have access to </a:t>
            </a:r>
            <a:r>
              <a:rPr lang="en-US" sz="2400" b="1" dirty="0" err="1" smtClean="0">
                <a:solidFill>
                  <a:schemeClr val="accent4"/>
                </a:solidFill>
              </a:rPr>
              <a:t>DynaMed</a:t>
            </a:r>
            <a:r>
              <a:rPr lang="en-US" sz="2400" b="1" dirty="0" smtClean="0">
                <a:solidFill>
                  <a:schemeClr val="accent4"/>
                </a:solidFill>
              </a:rPr>
              <a:t> Plus </a:t>
            </a:r>
            <a:r>
              <a:rPr lang="en-US" sz="2400" b="1" dirty="0" smtClean="0">
                <a:solidFill>
                  <a:schemeClr val="accent5"/>
                </a:solidFill>
              </a:rPr>
              <a:t/>
            </a:r>
            <a:br>
              <a:rPr lang="en-US" sz="2400" b="1" dirty="0" smtClean="0">
                <a:solidFill>
                  <a:schemeClr val="accent5"/>
                </a:solidFill>
              </a:rPr>
            </a:br>
            <a:r>
              <a:rPr lang="en-US" sz="2400" dirty="0" smtClean="0">
                <a:solidFill>
                  <a:schemeClr val="accent5"/>
                </a:solidFill>
              </a:rPr>
              <a:t>as part of their membership</a:t>
            </a:r>
          </a:p>
        </p:txBody>
      </p:sp>
      <p:pic>
        <p:nvPicPr>
          <p:cNvPr id="57348" name="Picture 4" descr="http://www.acponline.org/newsroom/acplogo-new-pressroom.gif"/>
          <p:cNvPicPr>
            <a:picLocks noChangeAspect="1" noChangeArrowheads="1"/>
          </p:cNvPicPr>
          <p:nvPr/>
        </p:nvPicPr>
        <p:blipFill>
          <a:blip r:embed="rId3" cstate="print"/>
          <a:srcRect l="-7953" t="-17139" r="-4989" b="-14845"/>
          <a:stretch>
            <a:fillRect/>
          </a:stretch>
        </p:blipFill>
        <p:spPr bwMode="auto">
          <a:xfrm>
            <a:off x="6019800" y="4495800"/>
            <a:ext cx="2400399" cy="1237129"/>
          </a:xfrm>
          <a:prstGeom prst="roundRect">
            <a:avLst>
              <a:gd name="adj" fmla="val 6717"/>
            </a:avLst>
          </a:prstGeom>
          <a:solidFill>
            <a:schemeClr val="bg1"/>
          </a:solidFill>
          <a:ln w="12700">
            <a:solidFill>
              <a:schemeClr val="bg1">
                <a:lumMod val="75000"/>
              </a:schemeClr>
            </a:solidFill>
          </a:ln>
        </p:spPr>
      </p:pic>
    </p:spTree>
    <p:extLst>
      <p:ext uri="{BB962C8B-B14F-4D97-AF65-F5344CB8AC3E}">
        <p14:creationId xmlns:p14="http://schemas.microsoft.com/office/powerpoint/2010/main" val="63277840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p:nvPr/>
        </p:nvSpPr>
        <p:spPr>
          <a:xfrm>
            <a:off x="570" y="0"/>
            <a:ext cx="6171629" cy="1065286"/>
          </a:xfrm>
          <a:custGeom>
            <a:avLst/>
            <a:gdLst>
              <a:gd name="connsiteX0" fmla="*/ 0 w 5914248"/>
              <a:gd name="connsiteY0" fmla="*/ 0 h 1065286"/>
              <a:gd name="connsiteX1" fmla="*/ 5914248 w 5914248"/>
              <a:gd name="connsiteY1" fmla="*/ 0 h 1065286"/>
              <a:gd name="connsiteX2" fmla="*/ 5914248 w 5914248"/>
              <a:gd name="connsiteY2" fmla="*/ 1065286 h 1065286"/>
              <a:gd name="connsiteX3" fmla="*/ 0 w 5914248"/>
              <a:gd name="connsiteY3" fmla="*/ 1065286 h 1065286"/>
              <a:gd name="connsiteX4" fmla="*/ 0 w 5914248"/>
              <a:gd name="connsiteY4" fmla="*/ 0 h 1065286"/>
              <a:gd name="connsiteX0" fmla="*/ 0 w 5914248"/>
              <a:gd name="connsiteY0" fmla="*/ 0 h 1065286"/>
              <a:gd name="connsiteX1" fmla="*/ 5181029 w 5914248"/>
              <a:gd name="connsiteY1" fmla="*/ 0 h 1065286"/>
              <a:gd name="connsiteX2" fmla="*/ 5914248 w 5914248"/>
              <a:gd name="connsiteY2" fmla="*/ 1065286 h 1065286"/>
              <a:gd name="connsiteX3" fmla="*/ 0 w 5914248"/>
              <a:gd name="connsiteY3" fmla="*/ 1065286 h 1065286"/>
              <a:gd name="connsiteX4" fmla="*/ 0 w 5914248"/>
              <a:gd name="connsiteY4" fmla="*/ 0 h 1065286"/>
              <a:gd name="connsiteX0" fmla="*/ 0 w 5914248"/>
              <a:gd name="connsiteY0" fmla="*/ 0 h 1065286"/>
              <a:gd name="connsiteX1" fmla="*/ 5409629 w 5914248"/>
              <a:gd name="connsiteY1" fmla="*/ 0 h 1065286"/>
              <a:gd name="connsiteX2" fmla="*/ 5914248 w 5914248"/>
              <a:gd name="connsiteY2" fmla="*/ 1065286 h 1065286"/>
              <a:gd name="connsiteX3" fmla="*/ 0 w 5914248"/>
              <a:gd name="connsiteY3" fmla="*/ 1065286 h 1065286"/>
              <a:gd name="connsiteX4" fmla="*/ 0 w 5914248"/>
              <a:gd name="connsiteY4" fmla="*/ 0 h 1065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4248" h="1065286">
                <a:moveTo>
                  <a:pt x="0" y="0"/>
                </a:moveTo>
                <a:lnTo>
                  <a:pt x="5409629" y="0"/>
                </a:lnTo>
                <a:lnTo>
                  <a:pt x="5914248" y="1065286"/>
                </a:lnTo>
                <a:lnTo>
                  <a:pt x="0" y="106528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MP Features Icons 0515-02.png"/>
          <p:cNvPicPr>
            <a:picLocks noChangeAspect="1"/>
          </p:cNvPicPr>
          <p:nvPr/>
        </p:nvPicPr>
        <p:blipFill>
          <a:blip r:embed="rId3" cstate="print"/>
          <a:stretch>
            <a:fillRect/>
          </a:stretch>
        </p:blipFill>
        <p:spPr>
          <a:xfrm>
            <a:off x="2481431" y="3987283"/>
            <a:ext cx="987817" cy="987817"/>
          </a:xfrm>
          <a:prstGeom prst="rect">
            <a:avLst/>
          </a:prstGeom>
        </p:spPr>
      </p:pic>
      <p:pic>
        <p:nvPicPr>
          <p:cNvPr id="8" name="Picture 7" descr="DMP Features Icons 0515-05.png"/>
          <p:cNvPicPr>
            <a:picLocks noChangeAspect="1"/>
          </p:cNvPicPr>
          <p:nvPr/>
        </p:nvPicPr>
        <p:blipFill>
          <a:blip r:embed="rId4" cstate="print"/>
          <a:stretch>
            <a:fillRect/>
          </a:stretch>
        </p:blipFill>
        <p:spPr>
          <a:xfrm>
            <a:off x="4765520" y="1801853"/>
            <a:ext cx="987817" cy="987817"/>
          </a:xfrm>
          <a:prstGeom prst="rect">
            <a:avLst/>
          </a:prstGeom>
        </p:spPr>
      </p:pic>
      <p:pic>
        <p:nvPicPr>
          <p:cNvPr id="9" name="Picture 8" descr="DMP Features Icons 0515-06.png"/>
          <p:cNvPicPr>
            <a:picLocks noChangeAspect="1"/>
          </p:cNvPicPr>
          <p:nvPr/>
        </p:nvPicPr>
        <p:blipFill>
          <a:blip r:embed="rId5" cstate="print"/>
          <a:stretch>
            <a:fillRect/>
          </a:stretch>
        </p:blipFill>
        <p:spPr>
          <a:xfrm>
            <a:off x="457200" y="3987283"/>
            <a:ext cx="987817" cy="987817"/>
          </a:xfrm>
          <a:prstGeom prst="rect">
            <a:avLst/>
          </a:prstGeom>
        </p:spPr>
      </p:pic>
      <p:pic>
        <p:nvPicPr>
          <p:cNvPr id="10" name="Picture 9" descr="DMP Features Icons 0515-07.png"/>
          <p:cNvPicPr>
            <a:picLocks noChangeAspect="1"/>
          </p:cNvPicPr>
          <p:nvPr/>
        </p:nvPicPr>
        <p:blipFill>
          <a:blip r:embed="rId6" cstate="print"/>
          <a:stretch>
            <a:fillRect/>
          </a:stretch>
        </p:blipFill>
        <p:spPr>
          <a:xfrm>
            <a:off x="4927002" y="4008799"/>
            <a:ext cx="987817" cy="987817"/>
          </a:xfrm>
          <a:prstGeom prst="rect">
            <a:avLst/>
          </a:prstGeom>
        </p:spPr>
      </p:pic>
      <p:pic>
        <p:nvPicPr>
          <p:cNvPr id="11" name="Picture 10" descr="DMP Features Icons 0515-08.png"/>
          <p:cNvPicPr>
            <a:picLocks noChangeAspect="1"/>
          </p:cNvPicPr>
          <p:nvPr/>
        </p:nvPicPr>
        <p:blipFill>
          <a:blip r:embed="rId7" cstate="print"/>
          <a:stretch>
            <a:fillRect/>
          </a:stretch>
        </p:blipFill>
        <p:spPr>
          <a:xfrm>
            <a:off x="500232" y="1848101"/>
            <a:ext cx="987817" cy="987817"/>
          </a:xfrm>
          <a:prstGeom prst="rect">
            <a:avLst/>
          </a:prstGeom>
        </p:spPr>
      </p:pic>
      <p:pic>
        <p:nvPicPr>
          <p:cNvPr id="12" name="Picture 11" descr="DMP Features Icons 0515-09.png"/>
          <p:cNvPicPr>
            <a:picLocks noChangeAspect="1"/>
          </p:cNvPicPr>
          <p:nvPr/>
        </p:nvPicPr>
        <p:blipFill>
          <a:blip r:embed="rId8" cstate="print"/>
          <a:stretch>
            <a:fillRect/>
          </a:stretch>
        </p:blipFill>
        <p:spPr>
          <a:xfrm>
            <a:off x="2721686" y="1801853"/>
            <a:ext cx="987817" cy="987817"/>
          </a:xfrm>
          <a:prstGeom prst="rect">
            <a:avLst/>
          </a:prstGeom>
        </p:spPr>
      </p:pic>
      <p:sp>
        <p:nvSpPr>
          <p:cNvPr id="14" name="Rectangle 13"/>
          <p:cNvSpPr/>
          <p:nvPr/>
        </p:nvSpPr>
        <p:spPr>
          <a:xfrm>
            <a:off x="207344" y="2699200"/>
            <a:ext cx="2374492" cy="754053"/>
          </a:xfrm>
          <a:prstGeom prst="rect">
            <a:avLst/>
          </a:prstGeom>
        </p:spPr>
        <p:txBody>
          <a:bodyPr wrap="square">
            <a:spAutoFit/>
          </a:bodyPr>
          <a:lstStyle/>
          <a:p>
            <a:pPr>
              <a:spcBef>
                <a:spcPts val="600"/>
              </a:spcBef>
            </a:pPr>
            <a:r>
              <a:rPr lang="en-US" sz="1400" b="1" dirty="0" smtClean="0">
                <a:solidFill>
                  <a:schemeClr val="accent3">
                    <a:lumMod val="75000"/>
                  </a:schemeClr>
                </a:solidFill>
              </a:rPr>
              <a:t>Graphics &amp; Images</a:t>
            </a:r>
          </a:p>
          <a:p>
            <a:pPr>
              <a:spcBef>
                <a:spcPts val="600"/>
              </a:spcBef>
            </a:pPr>
            <a:r>
              <a:rPr lang="en-US" sz="1200" dirty="0" smtClean="0"/>
              <a:t>Access thousands of graphics and images</a:t>
            </a:r>
            <a:endParaRPr lang="en-US" sz="1200" dirty="0"/>
          </a:p>
        </p:txBody>
      </p:sp>
      <p:sp>
        <p:nvSpPr>
          <p:cNvPr id="15" name="Rectangle 14"/>
          <p:cNvSpPr/>
          <p:nvPr/>
        </p:nvSpPr>
        <p:spPr>
          <a:xfrm>
            <a:off x="4697389" y="2703132"/>
            <a:ext cx="2073277" cy="969496"/>
          </a:xfrm>
          <a:prstGeom prst="rect">
            <a:avLst/>
          </a:prstGeom>
        </p:spPr>
        <p:txBody>
          <a:bodyPr wrap="square">
            <a:spAutoFit/>
          </a:bodyPr>
          <a:lstStyle/>
          <a:p>
            <a:pPr>
              <a:spcBef>
                <a:spcPts val="600"/>
              </a:spcBef>
            </a:pPr>
            <a:r>
              <a:rPr lang="en-US" sz="1400" b="1" dirty="0" smtClean="0">
                <a:solidFill>
                  <a:schemeClr val="accent3">
                    <a:lumMod val="75000"/>
                  </a:schemeClr>
                </a:solidFill>
              </a:rPr>
              <a:t>Precise Search Results</a:t>
            </a:r>
          </a:p>
          <a:p>
            <a:pPr>
              <a:spcBef>
                <a:spcPts val="600"/>
              </a:spcBef>
            </a:pPr>
            <a:r>
              <a:rPr lang="en-US" sz="1200" dirty="0" smtClean="0"/>
              <a:t>Get precise search results every time.</a:t>
            </a:r>
          </a:p>
        </p:txBody>
      </p:sp>
      <p:sp>
        <p:nvSpPr>
          <p:cNvPr id="16" name="Rectangle 15"/>
          <p:cNvSpPr/>
          <p:nvPr/>
        </p:nvSpPr>
        <p:spPr>
          <a:xfrm>
            <a:off x="2481431" y="2699200"/>
            <a:ext cx="2060089" cy="1154162"/>
          </a:xfrm>
          <a:prstGeom prst="rect">
            <a:avLst/>
          </a:prstGeom>
        </p:spPr>
        <p:txBody>
          <a:bodyPr wrap="square">
            <a:spAutoFit/>
          </a:bodyPr>
          <a:lstStyle/>
          <a:p>
            <a:pPr>
              <a:spcBef>
                <a:spcPts val="600"/>
              </a:spcBef>
            </a:pPr>
            <a:r>
              <a:rPr lang="en-US" sz="1400" b="1" dirty="0" smtClean="0">
                <a:solidFill>
                  <a:schemeClr val="accent3">
                    <a:lumMod val="75000"/>
                  </a:schemeClr>
                </a:solidFill>
              </a:rPr>
              <a:t>Overviews &amp; Recommendations</a:t>
            </a:r>
          </a:p>
          <a:p>
            <a:pPr>
              <a:spcBef>
                <a:spcPts val="600"/>
              </a:spcBef>
            </a:pPr>
            <a:r>
              <a:rPr lang="en-US" sz="1200" dirty="0" smtClean="0"/>
              <a:t>Read concise overviews and detailed recommendations</a:t>
            </a:r>
            <a:endParaRPr lang="en-US" sz="1200" dirty="0"/>
          </a:p>
        </p:txBody>
      </p:sp>
      <p:sp>
        <p:nvSpPr>
          <p:cNvPr id="17" name="Rectangle 16"/>
          <p:cNvSpPr/>
          <p:nvPr/>
        </p:nvSpPr>
        <p:spPr>
          <a:xfrm>
            <a:off x="6670262" y="2699200"/>
            <a:ext cx="2320702" cy="754053"/>
          </a:xfrm>
          <a:prstGeom prst="rect">
            <a:avLst/>
          </a:prstGeom>
        </p:spPr>
        <p:txBody>
          <a:bodyPr wrap="square">
            <a:spAutoFit/>
          </a:bodyPr>
          <a:lstStyle/>
          <a:p>
            <a:pPr>
              <a:spcBef>
                <a:spcPts val="600"/>
              </a:spcBef>
            </a:pPr>
            <a:r>
              <a:rPr lang="en-US" sz="1400" b="1" dirty="0" smtClean="0">
                <a:solidFill>
                  <a:schemeClr val="accent3">
                    <a:lumMod val="75000"/>
                  </a:schemeClr>
                </a:solidFill>
              </a:rPr>
              <a:t>Specialty Content</a:t>
            </a:r>
          </a:p>
          <a:p>
            <a:pPr>
              <a:spcBef>
                <a:spcPts val="600"/>
              </a:spcBef>
            </a:pPr>
            <a:r>
              <a:rPr lang="en-US" sz="1200" dirty="0" err="1" smtClean="0"/>
              <a:t>DynaMed</a:t>
            </a:r>
            <a:r>
              <a:rPr lang="en-US" sz="1200" dirty="0" smtClean="0"/>
              <a:t> Plus includes robust specialty content.</a:t>
            </a:r>
            <a:endParaRPr lang="en-US" sz="1200" dirty="0"/>
          </a:p>
        </p:txBody>
      </p:sp>
      <p:sp>
        <p:nvSpPr>
          <p:cNvPr id="18" name="Rectangle 17"/>
          <p:cNvSpPr/>
          <p:nvPr/>
        </p:nvSpPr>
        <p:spPr>
          <a:xfrm>
            <a:off x="225911" y="4972616"/>
            <a:ext cx="2060089" cy="938719"/>
          </a:xfrm>
          <a:prstGeom prst="rect">
            <a:avLst/>
          </a:prstGeom>
        </p:spPr>
        <p:txBody>
          <a:bodyPr wrap="square">
            <a:spAutoFit/>
          </a:bodyPr>
          <a:lstStyle/>
          <a:p>
            <a:pPr>
              <a:spcBef>
                <a:spcPts val="600"/>
              </a:spcBef>
            </a:pPr>
            <a:r>
              <a:rPr lang="en-US" sz="1400" b="1" dirty="0" smtClean="0">
                <a:solidFill>
                  <a:schemeClr val="accent3">
                    <a:lumMod val="75000"/>
                  </a:schemeClr>
                </a:solidFill>
              </a:rPr>
              <a:t>Expert Reviewers</a:t>
            </a:r>
          </a:p>
          <a:p>
            <a:pPr>
              <a:spcBef>
                <a:spcPts val="600"/>
              </a:spcBef>
            </a:pPr>
            <a:r>
              <a:rPr lang="en-US" sz="1200" dirty="0" smtClean="0"/>
              <a:t>Deputy Editors are supported by an extensive network of clinical experts.</a:t>
            </a:r>
            <a:endParaRPr lang="en-US" sz="1200" dirty="0"/>
          </a:p>
        </p:txBody>
      </p:sp>
      <p:sp>
        <p:nvSpPr>
          <p:cNvPr id="19" name="Rectangle 18"/>
          <p:cNvSpPr/>
          <p:nvPr/>
        </p:nvSpPr>
        <p:spPr>
          <a:xfrm>
            <a:off x="2481431" y="4972616"/>
            <a:ext cx="2060089" cy="1123384"/>
          </a:xfrm>
          <a:prstGeom prst="rect">
            <a:avLst/>
          </a:prstGeom>
        </p:spPr>
        <p:txBody>
          <a:bodyPr wrap="square">
            <a:spAutoFit/>
          </a:bodyPr>
          <a:lstStyle/>
          <a:p>
            <a:pPr>
              <a:spcBef>
                <a:spcPts val="600"/>
              </a:spcBef>
            </a:pPr>
            <a:r>
              <a:rPr lang="en-US" sz="1400" b="1" dirty="0" smtClean="0">
                <a:solidFill>
                  <a:schemeClr val="accent3">
                    <a:lumMod val="75000"/>
                  </a:schemeClr>
                </a:solidFill>
              </a:rPr>
              <a:t>Mobile App</a:t>
            </a:r>
          </a:p>
          <a:p>
            <a:pPr>
              <a:spcBef>
                <a:spcPts val="600"/>
              </a:spcBef>
            </a:pPr>
            <a:r>
              <a:rPr lang="en-US" sz="1200" dirty="0" smtClean="0"/>
              <a:t>The mobile app is complimentary with every subscription, at no extra cost.</a:t>
            </a:r>
          </a:p>
        </p:txBody>
      </p:sp>
      <p:sp>
        <p:nvSpPr>
          <p:cNvPr id="20" name="Rectangle 19"/>
          <p:cNvSpPr/>
          <p:nvPr/>
        </p:nvSpPr>
        <p:spPr>
          <a:xfrm>
            <a:off x="4797794" y="4972616"/>
            <a:ext cx="2279520" cy="938719"/>
          </a:xfrm>
          <a:prstGeom prst="rect">
            <a:avLst/>
          </a:prstGeom>
        </p:spPr>
        <p:txBody>
          <a:bodyPr wrap="square">
            <a:spAutoFit/>
          </a:bodyPr>
          <a:lstStyle/>
          <a:p>
            <a:pPr>
              <a:spcBef>
                <a:spcPts val="600"/>
              </a:spcBef>
            </a:pPr>
            <a:r>
              <a:rPr lang="en-US" sz="1400" b="1" dirty="0" smtClean="0">
                <a:solidFill>
                  <a:schemeClr val="accent3">
                    <a:lumMod val="75000"/>
                  </a:schemeClr>
                </a:solidFill>
              </a:rPr>
              <a:t>Drug Content</a:t>
            </a:r>
          </a:p>
          <a:p>
            <a:pPr>
              <a:spcBef>
                <a:spcPts val="600"/>
              </a:spcBef>
            </a:pPr>
            <a:r>
              <a:rPr lang="en-US" sz="1200" dirty="0" smtClean="0"/>
              <a:t>Drug content to help with diagnosis with </a:t>
            </a:r>
            <a:r>
              <a:rPr lang="en-US" sz="1200" dirty="0" err="1" smtClean="0"/>
              <a:t>Micromedex</a:t>
            </a:r>
            <a:r>
              <a:rPr lang="en-US" sz="1200" dirty="0" smtClean="0"/>
              <a:t>® Clinical Knowledge Suite</a:t>
            </a:r>
          </a:p>
        </p:txBody>
      </p:sp>
      <p:pic>
        <p:nvPicPr>
          <p:cNvPr id="29" name="Picture 28" descr="DMP Features Icons 0515-03.png"/>
          <p:cNvPicPr>
            <a:picLocks noChangeAspect="1"/>
          </p:cNvPicPr>
          <p:nvPr/>
        </p:nvPicPr>
        <p:blipFill>
          <a:blip r:embed="rId9" cstate="print"/>
          <a:stretch>
            <a:fillRect/>
          </a:stretch>
        </p:blipFill>
        <p:spPr>
          <a:xfrm>
            <a:off x="7077314" y="1909667"/>
            <a:ext cx="789533" cy="789533"/>
          </a:xfrm>
          <a:prstGeom prst="rect">
            <a:avLst/>
          </a:prstGeom>
        </p:spPr>
      </p:pic>
      <p:pic>
        <p:nvPicPr>
          <p:cNvPr id="32" name="Picture 31" descr="gray stripe subtle bg 72dpi.png"/>
          <p:cNvPicPr>
            <a:picLocks noChangeAspect="1"/>
          </p:cNvPicPr>
          <p:nvPr/>
        </p:nvPicPr>
        <p:blipFill>
          <a:blip r:embed="rId10" cstate="print"/>
          <a:srcRect t="6112" b="81262"/>
          <a:stretch>
            <a:fillRect/>
          </a:stretch>
        </p:blipFill>
        <p:spPr>
          <a:xfrm>
            <a:off x="571" y="1065286"/>
            <a:ext cx="9142858" cy="586046"/>
          </a:xfrm>
          <a:prstGeom prst="rect">
            <a:avLst/>
          </a:prstGeom>
        </p:spPr>
      </p:pic>
      <p:sp>
        <p:nvSpPr>
          <p:cNvPr id="2" name="Title 1"/>
          <p:cNvSpPr>
            <a:spLocks noGrp="1"/>
          </p:cNvSpPr>
          <p:nvPr>
            <p:ph type="title"/>
          </p:nvPr>
        </p:nvSpPr>
        <p:spPr>
          <a:xfrm>
            <a:off x="500232" y="122238"/>
            <a:ext cx="8229600" cy="792162"/>
          </a:xfrm>
        </p:spPr>
        <p:txBody>
          <a:bodyPr/>
          <a:lstStyle/>
          <a:p>
            <a:pPr>
              <a:tabLst>
                <a:tab pos="3141663" algn="l"/>
              </a:tabLst>
            </a:pPr>
            <a:r>
              <a:rPr lang="en-US" sz="2400" dirty="0" smtClean="0">
                <a:solidFill>
                  <a:schemeClr val="bg1"/>
                </a:solidFill>
              </a:rPr>
              <a:t>SUMMARY OF </a:t>
            </a:r>
            <a:r>
              <a:rPr lang="en-US" sz="3600" b="1" dirty="0" smtClean="0">
                <a:solidFill>
                  <a:schemeClr val="bg1"/>
                </a:solidFill>
              </a:rPr>
              <a:t>FEATURES</a:t>
            </a:r>
            <a:endParaRPr lang="en-US" sz="36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p:txBody>
          <a:bodyPr anchor="t"/>
          <a:lstStyle/>
          <a:p>
            <a:r>
              <a:rPr lang="en-US"/>
              <a:t>Branded</a:t>
            </a:r>
          </a:p>
        </p:txBody>
      </p:sp>
      <p:pic>
        <p:nvPicPr>
          <p:cNvPr id="3075" name="Picture 2"/>
          <p:cNvPicPr>
            <a:picLocks noChangeAspect="1" noChangeArrowheads="1"/>
          </p:cNvPicPr>
          <p:nvPr/>
        </p:nvPicPr>
        <p:blipFill>
          <a:blip r:embed="rId3" cstate="print"/>
          <a:srcRect/>
          <a:stretch>
            <a:fillRect/>
          </a:stretch>
        </p:blipFill>
        <p:spPr bwMode="auto">
          <a:xfrm>
            <a:off x="0" y="0"/>
            <a:ext cx="9144000" cy="61785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_Light.png"/>
          <p:cNvPicPr>
            <a:picLocks noChangeAspect="1"/>
          </p:cNvPicPr>
          <p:nvPr/>
        </p:nvPicPr>
        <p:blipFill>
          <a:blip r:embed="rId3" cstate="print">
            <a:duotone>
              <a:schemeClr val="accent5">
                <a:shade val="45000"/>
                <a:satMod val="135000"/>
              </a:schemeClr>
              <a:prstClr val="white"/>
            </a:duotone>
          </a:blip>
          <a:srcRect b="7448"/>
          <a:stretch>
            <a:fillRect/>
          </a:stretch>
        </p:blipFill>
        <p:spPr>
          <a:xfrm>
            <a:off x="377" y="283"/>
            <a:ext cx="9143245" cy="6346729"/>
          </a:xfrm>
          <a:prstGeom prst="rect">
            <a:avLst/>
          </a:prstGeom>
        </p:spPr>
      </p:pic>
      <p:sp>
        <p:nvSpPr>
          <p:cNvPr id="11" name="Rectangle 10"/>
          <p:cNvSpPr/>
          <p:nvPr/>
        </p:nvSpPr>
        <p:spPr>
          <a:xfrm>
            <a:off x="1414822" y="1979407"/>
            <a:ext cx="6282467" cy="238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415091" y="2119257"/>
            <a:ext cx="6281928" cy="1699708"/>
          </a:xfrm>
        </p:spPr>
        <p:txBody>
          <a:bodyPr/>
          <a:lstStyle/>
          <a:p>
            <a:pPr algn="ctr"/>
            <a:r>
              <a:rPr lang="en-US" b="0" dirty="0" smtClean="0">
                <a:solidFill>
                  <a:schemeClr val="accent5"/>
                </a:solidFill>
              </a:rPr>
              <a:t>It doesn’t tell me</a:t>
            </a:r>
            <a:br>
              <a:rPr lang="en-US" b="0" dirty="0" smtClean="0">
                <a:solidFill>
                  <a:schemeClr val="accent5"/>
                </a:solidFill>
              </a:rPr>
            </a:br>
            <a:r>
              <a:rPr lang="en-US" b="0" dirty="0" smtClean="0">
                <a:solidFill>
                  <a:schemeClr val="accent5"/>
                </a:solidFill>
              </a:rPr>
              <a:t>what to do</a:t>
            </a:r>
            <a:endParaRPr lang="en-US" b="0" dirty="0">
              <a:solidFill>
                <a:schemeClr val="accent5"/>
              </a:solidFill>
            </a:endParaRPr>
          </a:p>
        </p:txBody>
      </p:sp>
      <p:pic>
        <p:nvPicPr>
          <p:cNvPr id="10" name="Picture 9" descr="quote.png"/>
          <p:cNvPicPr>
            <a:picLocks noChangeAspect="1"/>
          </p:cNvPicPr>
          <p:nvPr/>
        </p:nvPicPr>
        <p:blipFill>
          <a:blip r:embed="rId4" cstate="print"/>
          <a:srcRect l="13644" t="18664" r="17762" b="69048"/>
          <a:stretch>
            <a:fillRect/>
          </a:stretch>
        </p:blipFill>
        <p:spPr>
          <a:xfrm>
            <a:off x="1415091" y="3516378"/>
            <a:ext cx="6281928" cy="844055"/>
          </a:xfrm>
          <a:prstGeom prst="rect">
            <a:avLst/>
          </a:prstGeom>
        </p:spPr>
      </p:pic>
    </p:spTree>
    <p:extLst>
      <p:ext uri="{BB962C8B-B14F-4D97-AF65-F5344CB8AC3E}">
        <p14:creationId xmlns:p14="http://schemas.microsoft.com/office/powerpoint/2010/main" val="77640800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cstate="print"/>
          <a:srcRect/>
          <a:stretch>
            <a:fillRect/>
          </a:stretch>
        </p:blipFill>
        <p:spPr bwMode="auto">
          <a:xfrm>
            <a:off x="0" y="1133475"/>
            <a:ext cx="9144000" cy="5724525"/>
          </a:xfrm>
          <a:prstGeom prst="rect">
            <a:avLst/>
          </a:prstGeom>
          <a:noFill/>
          <a:ln w="9525">
            <a:noFill/>
            <a:miter lim="800000"/>
            <a:headEnd/>
            <a:tailEnd/>
          </a:ln>
        </p:spPr>
      </p:pic>
      <p:sp>
        <p:nvSpPr>
          <p:cNvPr id="6147" name="AutoShape 41"/>
          <p:cNvSpPr>
            <a:spLocks noChangeArrowheads="1"/>
          </p:cNvSpPr>
          <p:nvPr/>
        </p:nvSpPr>
        <p:spPr bwMode="auto">
          <a:xfrm>
            <a:off x="7561263" y="4197350"/>
            <a:ext cx="1398587" cy="2514600"/>
          </a:xfrm>
          <a:prstGeom prst="roundRect">
            <a:avLst>
              <a:gd name="adj" fmla="val 16667"/>
            </a:avLst>
          </a:prstGeom>
          <a:noFill/>
          <a:ln w="38100">
            <a:solidFill>
              <a:srgbClr val="FF0000"/>
            </a:solidFill>
            <a:round/>
            <a:headEnd/>
            <a:tailEnd/>
          </a:ln>
        </p:spPr>
        <p:txBody>
          <a:bodyPr wrap="none" anchor="ctr"/>
          <a:lstStyle/>
          <a:p>
            <a:pPr algn="ctr" fontAlgn="base">
              <a:spcBef>
                <a:spcPct val="0"/>
              </a:spcBef>
              <a:spcAft>
                <a:spcPct val="0"/>
              </a:spcAft>
            </a:pPr>
            <a:endParaRPr lang="en-US">
              <a:solidFill>
                <a:srgbClr val="000000"/>
              </a:solidFill>
              <a:ea typeface="MS PGothic" pitchFamily="34" charset="-128"/>
            </a:endParaRPr>
          </a:p>
        </p:txBody>
      </p:sp>
      <p:sp>
        <p:nvSpPr>
          <p:cNvPr id="6148" name="Title 3"/>
          <p:cNvSpPr>
            <a:spLocks noGrp="1"/>
          </p:cNvSpPr>
          <p:nvPr>
            <p:ph type="title" idx="4294967295"/>
          </p:nvPr>
        </p:nvSpPr>
        <p:spPr>
          <a:xfrm>
            <a:off x="457200" y="406400"/>
            <a:ext cx="8229600" cy="1143000"/>
          </a:xfrm>
        </p:spPr>
        <p:txBody>
          <a:bodyPr anchor="t"/>
          <a:lstStyle/>
          <a:p>
            <a:r>
              <a:rPr lang="en-US"/>
              <a:t>Customizable Widgets</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1209675"/>
            <a:ext cx="9144000" cy="4756150"/>
          </a:xfrm>
          <a:prstGeom prst="rect">
            <a:avLst/>
          </a:prstGeom>
          <a:noFill/>
          <a:ln w="9525">
            <a:noFill/>
            <a:miter lim="800000"/>
            <a:headEnd/>
            <a:tailEnd/>
          </a:ln>
        </p:spPr>
      </p:pic>
      <p:sp>
        <p:nvSpPr>
          <p:cNvPr id="8195" name="AutoShape 41"/>
          <p:cNvSpPr>
            <a:spLocks noChangeArrowheads="1"/>
          </p:cNvSpPr>
          <p:nvPr/>
        </p:nvSpPr>
        <p:spPr bwMode="auto">
          <a:xfrm>
            <a:off x="7467600" y="4267200"/>
            <a:ext cx="1524000" cy="1828800"/>
          </a:xfrm>
          <a:prstGeom prst="roundRect">
            <a:avLst>
              <a:gd name="adj" fmla="val 16667"/>
            </a:avLst>
          </a:prstGeom>
          <a:noFill/>
          <a:ln w="38100">
            <a:solidFill>
              <a:srgbClr val="FF0000"/>
            </a:solidFill>
            <a:round/>
            <a:headEnd/>
            <a:tailEnd/>
          </a:ln>
        </p:spPr>
        <p:txBody>
          <a:bodyPr wrap="none" anchor="ctr"/>
          <a:lstStyle/>
          <a:p>
            <a:pPr algn="ctr" fontAlgn="base">
              <a:spcBef>
                <a:spcPct val="0"/>
              </a:spcBef>
              <a:spcAft>
                <a:spcPct val="0"/>
              </a:spcAft>
            </a:pPr>
            <a:endParaRPr lang="en-US">
              <a:solidFill>
                <a:srgbClr val="000000"/>
              </a:solidFill>
              <a:ea typeface="MS PGothic" pitchFamily="34" charset="-128"/>
            </a:endParaRPr>
          </a:p>
        </p:txBody>
      </p:sp>
      <p:sp>
        <p:nvSpPr>
          <p:cNvPr id="8196" name="Title 4"/>
          <p:cNvSpPr>
            <a:spLocks noGrp="1"/>
          </p:cNvSpPr>
          <p:nvPr>
            <p:ph type="title" idx="4294967295"/>
          </p:nvPr>
        </p:nvSpPr>
        <p:spPr>
          <a:xfrm>
            <a:off x="447675" y="396875"/>
            <a:ext cx="8229600" cy="1143000"/>
          </a:xfrm>
        </p:spPr>
        <p:txBody>
          <a:bodyPr anchor="t"/>
          <a:lstStyle/>
          <a:p>
            <a:r>
              <a:rPr lang="en-US"/>
              <a:t>Customizable Widgets</a:t>
            </a: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41"/>
          <p:cNvSpPr>
            <a:spLocks noChangeArrowheads="1"/>
          </p:cNvSpPr>
          <p:nvPr/>
        </p:nvSpPr>
        <p:spPr bwMode="auto">
          <a:xfrm>
            <a:off x="2514600" y="4267200"/>
            <a:ext cx="4114800" cy="2590800"/>
          </a:xfrm>
          <a:prstGeom prst="roundRect">
            <a:avLst>
              <a:gd name="adj" fmla="val 16667"/>
            </a:avLst>
          </a:prstGeom>
          <a:noFill/>
          <a:ln w="38100">
            <a:solidFill>
              <a:srgbClr val="FF0000"/>
            </a:solidFill>
            <a:round/>
            <a:headEnd/>
            <a:tailEnd/>
          </a:ln>
        </p:spPr>
        <p:txBody>
          <a:bodyPr wrap="none" anchor="ctr"/>
          <a:lstStyle/>
          <a:p>
            <a:pPr algn="ctr" fontAlgn="base">
              <a:spcBef>
                <a:spcPct val="0"/>
              </a:spcBef>
              <a:spcAft>
                <a:spcPct val="0"/>
              </a:spcAft>
            </a:pPr>
            <a:endParaRPr lang="en-US">
              <a:solidFill>
                <a:srgbClr val="000000"/>
              </a:solidFill>
              <a:ea typeface="MS PGothic" pitchFamily="34" charset="-128"/>
            </a:endParaRPr>
          </a:p>
        </p:txBody>
      </p:sp>
      <p:pic>
        <p:nvPicPr>
          <p:cNvPr id="10" name="Picture 9" descr="edsmed-ncbi1.png"/>
          <p:cNvPicPr>
            <a:picLocks noChangeAspect="1"/>
          </p:cNvPicPr>
          <p:nvPr/>
        </p:nvPicPr>
        <p:blipFill>
          <a:blip r:embed="rId3" cstate="print"/>
          <a:stretch>
            <a:fillRect/>
          </a:stretch>
        </p:blipFill>
        <p:spPr>
          <a:xfrm>
            <a:off x="1143000" y="0"/>
            <a:ext cx="6705600" cy="15870238"/>
          </a:xfrm>
          <a:prstGeom prst="rect">
            <a:avLst/>
          </a:prstGeom>
          <a:ln>
            <a:solidFill>
              <a:schemeClr val="tx1">
                <a:lumMod val="50000"/>
                <a:lumOff val="50000"/>
              </a:schemeClr>
            </a:solid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44444E-6 L 3.33333E-6 -1.07916 " pathEditMode="relative" rAng="0" ptsTypes="AA">
                                      <p:cBhvr>
                                        <p:cTn id="6" dur="2000" fill="hold"/>
                                        <p:tgtEl>
                                          <p:spTgt spid="10"/>
                                        </p:tgtEl>
                                        <p:attrNameLst>
                                          <p:attrName>ppt_x</p:attrName>
                                          <p:attrName>ppt_y</p:attrName>
                                        </p:attrNameLst>
                                      </p:cBhvr>
                                      <p:rCtr x="0" y="-5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56257"/>
            <a:ext cx="7772400" cy="1470025"/>
          </a:xfrm>
        </p:spPr>
        <p:txBody>
          <a:bodyPr/>
          <a:lstStyle/>
          <a:p>
            <a:r>
              <a:rPr lang="en-US" sz="4000" b="0" dirty="0" smtClean="0">
                <a:solidFill>
                  <a:schemeClr val="accent2"/>
                </a:solidFill>
              </a:rPr>
              <a:t>Subject indexing and thesauri are fully integrated with </a:t>
            </a:r>
            <a:r>
              <a:rPr lang="en-US" sz="4000" b="0" dirty="0" err="1" smtClean="0">
                <a:solidFill>
                  <a:schemeClr val="accent2"/>
                </a:solidFill>
              </a:rPr>
              <a:t>PubMed’s</a:t>
            </a:r>
            <a:r>
              <a:rPr lang="en-US" sz="4000" b="0" dirty="0" smtClean="0">
                <a:solidFill>
                  <a:schemeClr val="accent2"/>
                </a:solidFill>
              </a:rPr>
              <a:t> indexing and </a:t>
            </a:r>
            <a:r>
              <a:rPr lang="en-US" sz="4000" b="0" dirty="0" err="1" smtClean="0">
                <a:solidFill>
                  <a:schemeClr val="accent2"/>
                </a:solidFill>
              </a:rPr>
              <a:t>MeSH</a:t>
            </a:r>
            <a:r>
              <a:rPr lang="en-US" sz="4000" b="0" dirty="0" smtClean="0">
                <a:solidFill>
                  <a:schemeClr val="accent2"/>
                </a:solidFill>
              </a:rPr>
              <a:t> from:</a:t>
            </a:r>
            <a:r>
              <a:rPr lang="en-US" sz="4800" b="0" dirty="0" smtClean="0">
                <a:solidFill>
                  <a:schemeClr val="bg1">
                    <a:lumMod val="50000"/>
                  </a:schemeClr>
                </a:solidFill>
              </a:rPr>
              <a:t/>
            </a:r>
            <a:br>
              <a:rPr lang="en-US" sz="4800" b="0" dirty="0" smtClean="0">
                <a:solidFill>
                  <a:schemeClr val="bg1">
                    <a:lumMod val="50000"/>
                  </a:schemeClr>
                </a:solidFill>
              </a:rPr>
            </a:br>
            <a:endParaRPr lang="en-US" sz="4800" b="0" dirty="0" smtClean="0">
              <a:solidFill>
                <a:schemeClr val="bg1">
                  <a:lumMod val="50000"/>
                </a:schemeClr>
              </a:solidFill>
            </a:endParaRPr>
          </a:p>
        </p:txBody>
      </p:sp>
      <p:sp>
        <p:nvSpPr>
          <p:cNvPr id="6" name="Rectangle 5"/>
          <p:cNvSpPr/>
          <p:nvPr/>
        </p:nvSpPr>
        <p:spPr>
          <a:xfrm>
            <a:off x="-160774" y="3555782"/>
            <a:ext cx="9304774" cy="638636"/>
          </a:xfrm>
          <a:prstGeom prst="rect">
            <a:avLst/>
          </a:prstGeom>
        </p:spPr>
        <p:txBody>
          <a:bodyPr wrap="square">
            <a:spAutoFit/>
          </a:bodyPr>
          <a:lstStyle/>
          <a:p>
            <a:pPr algn="ctr" fontAlgn="base">
              <a:spcBef>
                <a:spcPct val="0"/>
              </a:spcBef>
              <a:spcAft>
                <a:spcPct val="0"/>
              </a:spcAft>
            </a:pPr>
            <a:r>
              <a:rPr lang="en-US" sz="3550" b="1" i="1" dirty="0" smtClean="0">
                <a:solidFill>
                  <a:srgbClr val="2DB1B6"/>
                </a:solidFill>
                <a:ea typeface="ＭＳ Ｐゴシック" charset="-128"/>
              </a:rPr>
              <a:t>CINAHL   </a:t>
            </a:r>
            <a:r>
              <a:rPr lang="en-US" sz="3550" b="1" i="1" dirty="0" smtClean="0">
                <a:solidFill>
                  <a:srgbClr val="23538A"/>
                </a:solidFill>
                <a:ea typeface="ＭＳ Ｐゴシック" charset="-128"/>
              </a:rPr>
              <a:t>|</a:t>
            </a:r>
            <a:r>
              <a:rPr lang="en-US" sz="3550" b="1" i="1" dirty="0" smtClean="0">
                <a:solidFill>
                  <a:srgbClr val="2DB1B6"/>
                </a:solidFill>
                <a:ea typeface="ＭＳ Ｐゴシック" charset="-128"/>
              </a:rPr>
              <a:t>   </a:t>
            </a:r>
            <a:r>
              <a:rPr lang="en-US" sz="3550" b="1" i="1" dirty="0" err="1" smtClean="0">
                <a:solidFill>
                  <a:srgbClr val="2DB1B6"/>
                </a:solidFill>
                <a:ea typeface="ＭＳ Ｐゴシック" charset="-128"/>
              </a:rPr>
              <a:t>PsycINFO</a:t>
            </a:r>
            <a:r>
              <a:rPr lang="en-US" sz="2000" baseline="70000" dirty="0" smtClean="0">
                <a:solidFill>
                  <a:srgbClr val="2DB1B6"/>
                </a:solidFill>
                <a:ea typeface="ＭＳ Ｐゴシック" charset="-128"/>
              </a:rPr>
              <a:t>®</a:t>
            </a:r>
            <a:r>
              <a:rPr lang="en-US" sz="3550" b="1" i="1" dirty="0" smtClean="0">
                <a:solidFill>
                  <a:srgbClr val="2DB1B6"/>
                </a:solidFill>
                <a:ea typeface="ＭＳ Ｐゴシック" charset="-128"/>
              </a:rPr>
              <a:t>   </a:t>
            </a:r>
            <a:r>
              <a:rPr lang="en-US" sz="3550" b="1" i="1" dirty="0" smtClean="0">
                <a:solidFill>
                  <a:srgbClr val="23538A"/>
                </a:solidFill>
                <a:ea typeface="ＭＳ Ｐゴシック" charset="-128"/>
              </a:rPr>
              <a:t>|</a:t>
            </a:r>
            <a:r>
              <a:rPr lang="en-US" sz="3550" b="1" i="1" dirty="0" smtClean="0">
                <a:solidFill>
                  <a:srgbClr val="2DB1B6"/>
                </a:solidFill>
                <a:ea typeface="ＭＳ Ｐゴシック" charset="-128"/>
              </a:rPr>
              <a:t>   Cochrane</a:t>
            </a:r>
            <a:endParaRPr lang="en-US" sz="3550" b="1" i="1" dirty="0">
              <a:solidFill>
                <a:srgbClr val="2DB1B6"/>
              </a:solidFill>
              <a:ea typeface="ＭＳ Ｐゴシック" charset="-128"/>
            </a:endParaRPr>
          </a:p>
        </p:txBody>
      </p:sp>
      <p:sp>
        <p:nvSpPr>
          <p:cNvPr id="7" name="Rectangle 6"/>
          <p:cNvSpPr/>
          <p:nvPr/>
        </p:nvSpPr>
        <p:spPr>
          <a:xfrm>
            <a:off x="769259" y="4629839"/>
            <a:ext cx="7590976" cy="461665"/>
          </a:xfrm>
          <a:prstGeom prst="rect">
            <a:avLst/>
          </a:prstGeom>
          <a:solidFill>
            <a:schemeClr val="bg1">
              <a:lumMod val="85000"/>
            </a:schemeClr>
          </a:solidFill>
        </p:spPr>
        <p:txBody>
          <a:bodyPr wrap="square">
            <a:spAutoFit/>
          </a:bodyPr>
          <a:lstStyle/>
          <a:p>
            <a:pPr algn="ctr" fontAlgn="base">
              <a:spcBef>
                <a:spcPct val="0"/>
              </a:spcBef>
              <a:spcAft>
                <a:spcPct val="0"/>
              </a:spcAft>
            </a:pPr>
            <a:r>
              <a:rPr lang="en-US" sz="2400" dirty="0" smtClean="0">
                <a:solidFill>
                  <a:prstClr val="white"/>
                </a:solidFill>
                <a:ea typeface="ＭＳ Ｐゴシック" charset="-128"/>
              </a:rPr>
              <a:t>And many more</a:t>
            </a:r>
            <a:endParaRPr lang="en-US" sz="2400" dirty="0">
              <a:solidFill>
                <a:prstClr val="white"/>
              </a:solidFill>
              <a:ea typeface="ＭＳ Ｐゴシック"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56257"/>
            <a:ext cx="7772400" cy="1470025"/>
          </a:xfrm>
        </p:spPr>
        <p:txBody>
          <a:bodyPr/>
          <a:lstStyle/>
          <a:p>
            <a:r>
              <a:rPr lang="en-US" sz="4800" b="0" dirty="0" smtClean="0">
                <a:solidFill>
                  <a:schemeClr val="bg1">
                    <a:lumMod val="50000"/>
                  </a:schemeClr>
                </a:solidFill>
              </a:rPr>
              <a:t/>
            </a:r>
            <a:br>
              <a:rPr lang="en-US" sz="4800" b="0" dirty="0" smtClean="0">
                <a:solidFill>
                  <a:schemeClr val="bg1">
                    <a:lumMod val="50000"/>
                  </a:schemeClr>
                </a:solidFill>
              </a:rPr>
            </a:br>
            <a:endParaRPr lang="en-US" sz="4800" b="0" dirty="0" smtClean="0">
              <a:solidFill>
                <a:schemeClr val="bg1">
                  <a:lumMod val="50000"/>
                </a:schemeClr>
              </a:solidFill>
            </a:endParaRPr>
          </a:p>
        </p:txBody>
      </p:sp>
      <p:sp>
        <p:nvSpPr>
          <p:cNvPr id="2" name="Rectangle 1"/>
          <p:cNvSpPr/>
          <p:nvPr/>
        </p:nvSpPr>
        <p:spPr>
          <a:xfrm>
            <a:off x="1447800" y="1935301"/>
            <a:ext cx="7620000" cy="3170099"/>
          </a:xfrm>
          <a:prstGeom prst="rect">
            <a:avLst/>
          </a:prstGeom>
        </p:spPr>
        <p:txBody>
          <a:bodyPr wrap="square">
            <a:spAutoFit/>
          </a:bodyPr>
          <a:lstStyle/>
          <a:p>
            <a:r>
              <a:rPr lang="en-US" sz="4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2"/>
              </a:rPr>
              <a:t>Kaiser</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r>
              <a:rPr lang="en-US" sz="4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r>
              <a:rPr lang="en-US" sz="4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3"/>
              </a:rPr>
              <a:t>Northbay</a:t>
            </a:r>
            <a:r>
              <a:rPr lang="en-US" sz="4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40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r>
              <a:rPr lang="en-US" sz="4000" dirty="0">
                <a:latin typeface="Calibri" panose="020F0502020204030204" pitchFamily="34" charset="0"/>
                <a:ea typeface="Calibri" panose="020F0502020204030204" pitchFamily="34" charset="0"/>
                <a:cs typeface="Times New Roman" panose="02020603050405020304" pitchFamily="18" charset="0"/>
              </a:rPr>
              <a:t> </a:t>
            </a:r>
          </a:p>
          <a:p>
            <a:r>
              <a:rPr lang="en-US" sz="4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4"/>
              </a:rPr>
              <a:t>Natividad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371600" y="583934"/>
            <a:ext cx="5562600" cy="707886"/>
          </a:xfrm>
          <a:prstGeom prst="rect">
            <a:avLst/>
          </a:prstGeom>
          <a:noFill/>
        </p:spPr>
        <p:txBody>
          <a:bodyPr wrap="square" rtlCol="0">
            <a:spAutoFit/>
          </a:bodyPr>
          <a:lstStyle/>
          <a:p>
            <a:r>
              <a:rPr lang="en-US" sz="4000" dirty="0" smtClean="0"/>
              <a:t>Some Examples</a:t>
            </a:r>
            <a:endParaRPr lang="en-US" sz="4000" dirty="0"/>
          </a:p>
        </p:txBody>
      </p:sp>
    </p:spTree>
    <p:extLst>
      <p:ext uri="{BB962C8B-B14F-4D97-AF65-F5344CB8AC3E}">
        <p14:creationId xmlns:p14="http://schemas.microsoft.com/office/powerpoint/2010/main" val="2528268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4383" y="533400"/>
            <a:ext cx="7312417" cy="1143000"/>
          </a:xfrm>
        </p:spPr>
        <p:txBody>
          <a:bodyPr/>
          <a:lstStyle/>
          <a:p>
            <a:r>
              <a:rPr lang="en-US" sz="3600" b="1" dirty="0" smtClean="0"/>
              <a:t>OVERVIEWS AND RECOMMENDATIONS</a:t>
            </a:r>
            <a:endParaRPr lang="en-US" sz="3600" b="1" dirty="0"/>
          </a:p>
        </p:txBody>
      </p:sp>
      <p:sp>
        <p:nvSpPr>
          <p:cNvPr id="4" name="Content Placeholder 3"/>
          <p:cNvSpPr>
            <a:spLocks noGrp="1"/>
          </p:cNvSpPr>
          <p:nvPr>
            <p:ph idx="1"/>
          </p:nvPr>
        </p:nvSpPr>
        <p:spPr>
          <a:xfrm>
            <a:off x="457200" y="2590800"/>
            <a:ext cx="8229600" cy="2743200"/>
          </a:xfrm>
        </p:spPr>
        <p:txBody>
          <a:bodyPr/>
          <a:lstStyle/>
          <a:p>
            <a:pPr>
              <a:spcBef>
                <a:spcPts val="1800"/>
              </a:spcBef>
            </a:pPr>
            <a:r>
              <a:rPr lang="en-US" sz="2700" dirty="0" smtClean="0"/>
              <a:t>Overviews and Recommendations provide clinicians with concise, accurate overviews for highly relevant topics and evidence-based recommendations for action. </a:t>
            </a:r>
          </a:p>
          <a:p>
            <a:pPr>
              <a:spcBef>
                <a:spcPts val="1800"/>
              </a:spcBef>
            </a:pPr>
            <a:r>
              <a:rPr lang="en-US" sz="2700" dirty="0" smtClean="0"/>
              <a:t>Topics have been re-written from scratch to provide immediate context and direction</a:t>
            </a:r>
          </a:p>
        </p:txBody>
      </p:sp>
      <p:cxnSp>
        <p:nvCxnSpPr>
          <p:cNvPr id="8" name="Straight Connector 7"/>
          <p:cNvCxnSpPr/>
          <p:nvPr/>
        </p:nvCxnSpPr>
        <p:spPr>
          <a:xfrm>
            <a:off x="552450" y="2057400"/>
            <a:ext cx="80391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DMP Features Icons 0515-09.png"/>
          <p:cNvPicPr>
            <a:picLocks noChangeAspect="1"/>
          </p:cNvPicPr>
          <p:nvPr/>
        </p:nvPicPr>
        <p:blipFill>
          <a:blip r:embed="rId3" cstate="print"/>
          <a:stretch>
            <a:fillRect/>
          </a:stretch>
        </p:blipFill>
        <p:spPr>
          <a:xfrm>
            <a:off x="457200" y="612383"/>
            <a:ext cx="987817" cy="987817"/>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cstate="print"/>
          <a:srcRect l="791" t="9324" r="2671"/>
          <a:stretch>
            <a:fillRect/>
          </a:stretch>
        </p:blipFill>
        <p:spPr bwMode="auto">
          <a:xfrm>
            <a:off x="0" y="0"/>
            <a:ext cx="9144000" cy="7288967"/>
          </a:xfrm>
          <a:prstGeom prst="rect">
            <a:avLst/>
          </a:prstGeom>
          <a:noFill/>
          <a:ln w="9525">
            <a:noFill/>
            <a:miter lim="800000"/>
            <a:headEnd/>
            <a:tailEnd/>
          </a:ln>
        </p:spPr>
      </p:pic>
      <p:sp>
        <p:nvSpPr>
          <p:cNvPr id="5" name="Rounded Rectangle 4"/>
          <p:cNvSpPr/>
          <p:nvPr/>
        </p:nvSpPr>
        <p:spPr>
          <a:xfrm>
            <a:off x="2580042" y="2394474"/>
            <a:ext cx="2895600" cy="381000"/>
          </a:xfrm>
          <a:prstGeom prst="roundRect">
            <a:avLst/>
          </a:prstGeom>
          <a:noFill/>
          <a:ln w="28575">
            <a:solidFill>
              <a:srgbClr val="FC980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86400" y="1139116"/>
            <a:ext cx="3505200" cy="762000"/>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r>
              <a:rPr lang="en-US" dirty="0" smtClean="0">
                <a:solidFill>
                  <a:schemeClr val="bg1"/>
                </a:solidFill>
                <a:latin typeface="+mj-lt"/>
              </a:rPr>
              <a:t>New Overviews and Recommendations at the top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srcRect l="791" t="9324" r="2671"/>
          <a:stretch>
            <a:fillRect/>
          </a:stretch>
        </p:blipFill>
        <p:spPr bwMode="auto">
          <a:xfrm>
            <a:off x="0" y="0"/>
            <a:ext cx="9144000" cy="7288967"/>
          </a:xfrm>
          <a:prstGeom prst="rect">
            <a:avLst/>
          </a:prstGeom>
          <a:noFill/>
          <a:ln w="9525">
            <a:noFill/>
            <a:miter lim="800000"/>
            <a:headEnd/>
            <a:tailEnd/>
          </a:ln>
        </p:spPr>
      </p:pic>
      <p:sp>
        <p:nvSpPr>
          <p:cNvPr id="3" name="Rounded Rectangle 2"/>
          <p:cNvSpPr/>
          <p:nvPr/>
        </p:nvSpPr>
        <p:spPr>
          <a:xfrm>
            <a:off x="3515958" y="5868294"/>
            <a:ext cx="1645920" cy="256032"/>
          </a:xfrm>
          <a:prstGeom prst="roundRect">
            <a:avLst/>
          </a:prstGeom>
          <a:noFill/>
          <a:ln w="28575">
            <a:solidFill>
              <a:srgbClr val="FC980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86400" y="1600200"/>
            <a:ext cx="3505200" cy="2438400"/>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pPr>
              <a:spcBef>
                <a:spcPts val="1200"/>
              </a:spcBef>
            </a:pPr>
            <a:r>
              <a:rPr lang="en-US" dirty="0" err="1" smtClean="0">
                <a:solidFill>
                  <a:schemeClr val="bg1"/>
                </a:solidFill>
                <a:latin typeface="+mj-lt"/>
              </a:rPr>
              <a:t>DynaMed</a:t>
            </a:r>
            <a:r>
              <a:rPr lang="en-US" dirty="0" smtClean="0">
                <a:solidFill>
                  <a:schemeClr val="bg1"/>
                </a:solidFill>
                <a:latin typeface="+mj-lt"/>
              </a:rPr>
              <a:t> Plus offers many examples of </a:t>
            </a:r>
            <a:r>
              <a:rPr lang="en-US" b="1" dirty="0" smtClean="0">
                <a:solidFill>
                  <a:schemeClr val="bg1"/>
                </a:solidFill>
                <a:latin typeface="+mj-lt"/>
              </a:rPr>
              <a:t>strong and weak recommendations</a:t>
            </a:r>
          </a:p>
          <a:p>
            <a:pPr>
              <a:spcBef>
                <a:spcPts val="1200"/>
              </a:spcBef>
            </a:pPr>
            <a:r>
              <a:rPr lang="en-US" dirty="0" smtClean="0">
                <a:solidFill>
                  <a:schemeClr val="bg1"/>
                </a:solidFill>
                <a:latin typeface="+mj-lt"/>
              </a:rPr>
              <a:t>Clicking on a link provides the user with levels of evidence and guidelines behind each recommendation</a:t>
            </a:r>
          </a:p>
        </p:txBody>
      </p:sp>
      <p:sp>
        <p:nvSpPr>
          <p:cNvPr id="5" name="Rounded Rectangle 4"/>
          <p:cNvSpPr/>
          <p:nvPr/>
        </p:nvSpPr>
        <p:spPr>
          <a:xfrm>
            <a:off x="3515958" y="4724400"/>
            <a:ext cx="1645920" cy="256032"/>
          </a:xfrm>
          <a:prstGeom prst="roundRect">
            <a:avLst/>
          </a:prstGeom>
          <a:noFill/>
          <a:ln w="28575">
            <a:solidFill>
              <a:srgbClr val="FC980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srcRect l="791" t="9324" r="2671"/>
          <a:stretch>
            <a:fillRect/>
          </a:stretch>
        </p:blipFill>
        <p:spPr bwMode="auto">
          <a:xfrm>
            <a:off x="0" y="0"/>
            <a:ext cx="9144000" cy="7288967"/>
          </a:xfrm>
          <a:prstGeom prst="rect">
            <a:avLst/>
          </a:prstGeom>
          <a:noFill/>
          <a:ln w="9525">
            <a:noFill/>
            <a:miter lim="800000"/>
            <a:headEnd/>
            <a:tailEnd/>
          </a:ln>
        </p:spPr>
      </p:pic>
      <p:sp>
        <p:nvSpPr>
          <p:cNvPr id="3" name="Rounded Rectangle 2"/>
          <p:cNvSpPr/>
          <p:nvPr/>
        </p:nvSpPr>
        <p:spPr>
          <a:xfrm>
            <a:off x="6949440" y="5181600"/>
            <a:ext cx="1280160" cy="256032"/>
          </a:xfrm>
          <a:prstGeom prst="roundRect">
            <a:avLst/>
          </a:prstGeom>
          <a:noFill/>
          <a:ln w="28575">
            <a:solidFill>
              <a:srgbClr val="FC980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86400" y="1600200"/>
            <a:ext cx="3505200" cy="1371600"/>
          </a:xfrm>
          <a:prstGeom prst="rect">
            <a:avLst/>
          </a:prstGeom>
          <a:solidFill>
            <a:schemeClr val="accent4">
              <a:lumMod val="50000"/>
              <a:alpha val="85000"/>
            </a:schemeClr>
          </a:solidFill>
          <a:ln>
            <a:noFill/>
          </a:ln>
          <a:effectLst>
            <a:outerShdw blurRad="50800" dist="38100" dir="2700000" algn="tl" rotWithShape="0">
              <a:prstClr val="black">
                <a:alpha val="40000"/>
              </a:prstClr>
            </a:outerShdw>
          </a:effectLst>
        </p:spPr>
        <p:txBody>
          <a:bodyPr wrap="square" lIns="182880" rtlCol="0" anchor="ctr" anchorCtr="0">
            <a:noAutofit/>
          </a:bodyPr>
          <a:lstStyle/>
          <a:p>
            <a:pPr>
              <a:spcBef>
                <a:spcPts val="1200"/>
              </a:spcBef>
            </a:pPr>
            <a:r>
              <a:rPr lang="en-US" dirty="0" err="1" smtClean="0">
                <a:solidFill>
                  <a:schemeClr val="bg1"/>
                </a:solidFill>
                <a:latin typeface="+mj-lt"/>
              </a:rPr>
              <a:t>DynaMed</a:t>
            </a:r>
            <a:r>
              <a:rPr lang="en-US" dirty="0" smtClean="0">
                <a:solidFill>
                  <a:schemeClr val="bg1"/>
                </a:solidFill>
                <a:latin typeface="+mj-lt"/>
              </a:rPr>
              <a:t> Plus provides links to the levels of evidence and the guidelines behind each recommendation</a:t>
            </a:r>
          </a:p>
        </p:txBody>
      </p:sp>
      <p:sp>
        <p:nvSpPr>
          <p:cNvPr id="5" name="Rounded Rectangle 4"/>
          <p:cNvSpPr/>
          <p:nvPr/>
        </p:nvSpPr>
        <p:spPr>
          <a:xfrm>
            <a:off x="6597126" y="4799706"/>
            <a:ext cx="1645920" cy="256032"/>
          </a:xfrm>
          <a:prstGeom prst="roundRect">
            <a:avLst/>
          </a:prstGeom>
          <a:noFill/>
          <a:ln w="28575">
            <a:solidFill>
              <a:srgbClr val="FC980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048000" y="5954358"/>
            <a:ext cx="1463040" cy="256032"/>
          </a:xfrm>
          <a:prstGeom prst="roundRect">
            <a:avLst/>
          </a:prstGeom>
          <a:noFill/>
          <a:ln w="28575">
            <a:solidFill>
              <a:srgbClr val="FC980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y stripe subtle bg 72dpi.png"/>
          <p:cNvPicPr>
            <a:picLocks noChangeAspect="1"/>
          </p:cNvPicPr>
          <p:nvPr/>
        </p:nvPicPr>
        <p:blipFill>
          <a:blip r:embed="rId3" cstate="print"/>
          <a:srcRect b="7446"/>
          <a:stretch>
            <a:fillRect/>
          </a:stretch>
        </p:blipFill>
        <p:spPr>
          <a:xfrm>
            <a:off x="571" y="428"/>
            <a:ext cx="9142858" cy="6346584"/>
          </a:xfrm>
          <a:prstGeom prst="rect">
            <a:avLst/>
          </a:prstGeom>
        </p:spPr>
      </p:pic>
      <p:sp>
        <p:nvSpPr>
          <p:cNvPr id="11" name="Snip Single Corner Rectangle 10"/>
          <p:cNvSpPr/>
          <p:nvPr/>
        </p:nvSpPr>
        <p:spPr>
          <a:xfrm>
            <a:off x="225911" y="2057400"/>
            <a:ext cx="8692178" cy="4008328"/>
          </a:xfrm>
          <a:prstGeom prst="snip1Rect">
            <a:avLst>
              <a:gd name="adj" fmla="val 205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9701" y="533400"/>
            <a:ext cx="8692178"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nSpc>
                <a:spcPct val="120000"/>
              </a:lnSpc>
            </a:pPr>
            <a:r>
              <a:rPr lang="en-US" sz="2400" dirty="0" smtClean="0">
                <a:solidFill>
                  <a:prstClr val="black">
                    <a:lumMod val="65000"/>
                    <a:lumOff val="35000"/>
                  </a:prstClr>
                </a:solidFill>
                <a:ea typeface="+mj-ea"/>
                <a:cs typeface="+mj-cs"/>
              </a:rPr>
              <a:t>The GRADE (</a:t>
            </a:r>
            <a:r>
              <a:rPr lang="en-US" sz="2400" b="1" dirty="0" smtClean="0">
                <a:solidFill>
                  <a:prstClr val="black">
                    <a:lumMod val="65000"/>
                    <a:lumOff val="35000"/>
                  </a:prstClr>
                </a:solidFill>
                <a:ea typeface="+mj-ea"/>
                <a:cs typeface="+mj-cs"/>
              </a:rPr>
              <a:t>Grading</a:t>
            </a:r>
            <a:r>
              <a:rPr lang="en-US" sz="2400" dirty="0" smtClean="0">
                <a:solidFill>
                  <a:prstClr val="black">
                    <a:lumMod val="65000"/>
                    <a:lumOff val="35000"/>
                  </a:prstClr>
                </a:solidFill>
                <a:ea typeface="+mj-ea"/>
                <a:cs typeface="+mj-cs"/>
              </a:rPr>
              <a:t> of </a:t>
            </a:r>
            <a:r>
              <a:rPr lang="en-US" sz="2400" b="1" dirty="0" smtClean="0">
                <a:solidFill>
                  <a:prstClr val="black">
                    <a:lumMod val="65000"/>
                    <a:lumOff val="35000"/>
                  </a:prstClr>
                </a:solidFill>
                <a:ea typeface="+mj-ea"/>
                <a:cs typeface="+mj-cs"/>
              </a:rPr>
              <a:t>Recommendations Assessment</a:t>
            </a:r>
            <a:r>
              <a:rPr lang="en-US" sz="2400" dirty="0" smtClean="0">
                <a:solidFill>
                  <a:prstClr val="black">
                    <a:lumMod val="65000"/>
                    <a:lumOff val="35000"/>
                  </a:prstClr>
                </a:solidFill>
                <a:ea typeface="+mj-ea"/>
                <a:cs typeface="+mj-cs"/>
              </a:rPr>
              <a:t>, </a:t>
            </a:r>
            <a:r>
              <a:rPr lang="en-US" sz="2400" b="1" dirty="0" smtClean="0">
                <a:solidFill>
                  <a:prstClr val="black">
                    <a:lumMod val="65000"/>
                    <a:lumOff val="35000"/>
                  </a:prstClr>
                </a:solidFill>
                <a:ea typeface="+mj-ea"/>
                <a:cs typeface="+mj-cs"/>
              </a:rPr>
              <a:t>Development</a:t>
            </a:r>
            <a:r>
              <a:rPr lang="en-US" sz="2400" dirty="0" smtClean="0">
                <a:solidFill>
                  <a:prstClr val="black">
                    <a:lumMod val="65000"/>
                    <a:lumOff val="35000"/>
                  </a:prstClr>
                </a:solidFill>
                <a:ea typeface="+mj-ea"/>
                <a:cs typeface="+mj-cs"/>
              </a:rPr>
              <a:t> and </a:t>
            </a:r>
            <a:r>
              <a:rPr lang="en-US" sz="2400" b="1" dirty="0" smtClean="0">
                <a:solidFill>
                  <a:prstClr val="black">
                    <a:lumMod val="65000"/>
                    <a:lumOff val="35000"/>
                  </a:prstClr>
                </a:solidFill>
                <a:ea typeface="+mj-ea"/>
                <a:cs typeface="+mj-cs"/>
              </a:rPr>
              <a:t>Evaluation</a:t>
            </a:r>
            <a:r>
              <a:rPr lang="en-US" sz="2400" dirty="0" smtClean="0">
                <a:solidFill>
                  <a:prstClr val="black">
                    <a:lumMod val="65000"/>
                    <a:lumOff val="35000"/>
                  </a:prstClr>
                </a:solidFill>
                <a:ea typeface="+mj-ea"/>
                <a:cs typeface="+mj-cs"/>
              </a:rPr>
              <a:t>) system was created in 2000 </a:t>
            </a:r>
            <a:br>
              <a:rPr lang="en-US" sz="2400" dirty="0" smtClean="0">
                <a:solidFill>
                  <a:prstClr val="black">
                    <a:lumMod val="65000"/>
                    <a:lumOff val="35000"/>
                  </a:prstClr>
                </a:solidFill>
                <a:ea typeface="+mj-ea"/>
                <a:cs typeface="+mj-cs"/>
              </a:rPr>
            </a:br>
            <a:r>
              <a:rPr lang="en-US" sz="2400" dirty="0" smtClean="0">
                <a:solidFill>
                  <a:prstClr val="black">
                    <a:lumMod val="65000"/>
                    <a:lumOff val="35000"/>
                  </a:prstClr>
                </a:solidFill>
                <a:ea typeface="+mj-ea"/>
                <a:cs typeface="+mj-cs"/>
              </a:rPr>
              <a:t>by a dedicated group of guideline developers. </a:t>
            </a:r>
          </a:p>
        </p:txBody>
      </p:sp>
      <p:sp>
        <p:nvSpPr>
          <p:cNvPr id="3" name="Content Placeholder 2"/>
          <p:cNvSpPr>
            <a:spLocks noGrp="1"/>
          </p:cNvSpPr>
          <p:nvPr>
            <p:ph idx="1"/>
          </p:nvPr>
        </p:nvSpPr>
        <p:spPr>
          <a:xfrm>
            <a:off x="685799" y="2362200"/>
            <a:ext cx="7823499" cy="2802050"/>
          </a:xfrm>
        </p:spPr>
        <p:txBody>
          <a:bodyPr/>
          <a:lstStyle/>
          <a:p>
            <a:pPr marL="0" lvl="0" indent="0">
              <a:lnSpc>
                <a:spcPct val="120000"/>
              </a:lnSpc>
              <a:spcBef>
                <a:spcPts val="1800"/>
              </a:spcBef>
              <a:buNone/>
            </a:pPr>
            <a:r>
              <a:rPr lang="en-US" sz="1800" b="1" dirty="0" smtClean="0">
                <a:solidFill>
                  <a:schemeClr val="accent3">
                    <a:lumMod val="75000"/>
                  </a:schemeClr>
                </a:solidFill>
              </a:rPr>
              <a:t>RECOMMENDATIONS</a:t>
            </a:r>
            <a:r>
              <a:rPr lang="en-US" sz="1800" dirty="0" smtClean="0">
                <a:solidFill>
                  <a:schemeClr val="accent3">
                    <a:lumMod val="75000"/>
                  </a:schemeClr>
                </a:solidFill>
              </a:rPr>
              <a:t> </a:t>
            </a:r>
            <a:r>
              <a:rPr lang="en-US" sz="1800" dirty="0" smtClean="0"/>
              <a:t/>
            </a:r>
            <a:br>
              <a:rPr lang="en-US" sz="1800" dirty="0" smtClean="0"/>
            </a:br>
            <a:r>
              <a:rPr lang="en-US" sz="1800" dirty="0" smtClean="0"/>
              <a:t>are graded as Strong or Weak</a:t>
            </a:r>
          </a:p>
          <a:p>
            <a:pPr marL="0" lvl="0" indent="0">
              <a:lnSpc>
                <a:spcPct val="120000"/>
              </a:lnSpc>
              <a:spcBef>
                <a:spcPts val="1800"/>
              </a:spcBef>
              <a:buNone/>
            </a:pPr>
            <a:r>
              <a:rPr lang="en-US" sz="1800" b="1" dirty="0" smtClean="0">
                <a:solidFill>
                  <a:schemeClr val="accent3">
                    <a:lumMod val="75000"/>
                  </a:schemeClr>
                </a:solidFill>
              </a:rPr>
              <a:t>EVIDENCE</a:t>
            </a:r>
            <a:r>
              <a:rPr lang="en-US" sz="1800" dirty="0" smtClean="0">
                <a:solidFill>
                  <a:schemeClr val="accent3">
                    <a:lumMod val="75000"/>
                  </a:schemeClr>
                </a:solidFill>
              </a:rPr>
              <a:t> </a:t>
            </a:r>
            <a:r>
              <a:rPr lang="en-US" sz="1800" dirty="0" smtClean="0"/>
              <a:t/>
            </a:r>
            <a:br>
              <a:rPr lang="en-US" sz="1800" dirty="0" smtClean="0"/>
            </a:br>
            <a:r>
              <a:rPr lang="en-US" sz="1800" dirty="0" smtClean="0"/>
              <a:t>is graded for the body of evidence as High, Moderate, Low or Very low quality (A, B, C, or D).  </a:t>
            </a:r>
          </a:p>
          <a:p>
            <a:pPr marL="0" lvl="0" indent="0">
              <a:lnSpc>
                <a:spcPct val="120000"/>
              </a:lnSpc>
              <a:spcBef>
                <a:spcPts val="1800"/>
              </a:spcBef>
              <a:buNone/>
            </a:pPr>
            <a:r>
              <a:rPr lang="en-US" sz="1800" b="1" dirty="0" smtClean="0">
                <a:solidFill>
                  <a:schemeClr val="accent3">
                    <a:lumMod val="75000"/>
                  </a:schemeClr>
                </a:solidFill>
              </a:rPr>
              <a:t>QUALITY</a:t>
            </a:r>
            <a:r>
              <a:rPr lang="en-US" sz="1800" dirty="0" smtClean="0">
                <a:solidFill>
                  <a:schemeClr val="accent3">
                    <a:lumMod val="75000"/>
                  </a:schemeClr>
                </a:solidFill>
              </a:rPr>
              <a:t> </a:t>
            </a:r>
            <a:r>
              <a:rPr lang="en-US" sz="1800" dirty="0" smtClean="0"/>
              <a:t/>
            </a:r>
            <a:br>
              <a:rPr lang="en-US" sz="1800" dirty="0" smtClean="0"/>
            </a:br>
            <a:r>
              <a:rPr lang="en-US" sz="1800" dirty="0" smtClean="0"/>
              <a:t>grading for evidence is based on the risk of bias introduced by study methodology, the precision the consistency of studies, the directness to the conclusion being made, and the likelihood of publication bias.</a:t>
            </a:r>
            <a:endParaRPr lang="en-US" sz="1800" dirty="0"/>
          </a:p>
        </p:txBody>
      </p:sp>
      <p:sp>
        <p:nvSpPr>
          <p:cNvPr id="13" name="Rectangle 12"/>
          <p:cNvSpPr/>
          <p:nvPr/>
        </p:nvSpPr>
        <p:spPr>
          <a:xfrm>
            <a:off x="5965116" y="1828800"/>
            <a:ext cx="29718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What is </a:t>
            </a:r>
            <a:r>
              <a:rPr lang="en-US" sz="2000" b="1" dirty="0" smtClean="0"/>
              <a:t>GRADE?</a:t>
            </a:r>
            <a:endParaRPr lang="en-U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aa807e9e7494e386284b3be5826beb6b72d86"/>
</p:tagLst>
</file>

<file path=ppt/theme/theme1.xml><?xml version="1.0" encoding="utf-8"?>
<a:theme xmlns:a="http://schemas.openxmlformats.org/drawingml/2006/main" name="EBSCO Health_Cover">
  <a:themeElements>
    <a:clrScheme name="DMP Color">
      <a:dk1>
        <a:sysClr val="windowText" lastClr="000000"/>
      </a:dk1>
      <a:lt1>
        <a:sysClr val="window" lastClr="FFFFFF"/>
      </a:lt1>
      <a:dk2>
        <a:srgbClr val="1F497D"/>
      </a:dk2>
      <a:lt2>
        <a:srgbClr val="EEECE1"/>
      </a:lt2>
      <a:accent1>
        <a:srgbClr val="00687F"/>
      </a:accent1>
      <a:accent2>
        <a:srgbClr val="F28F0A"/>
      </a:accent2>
      <a:accent3>
        <a:srgbClr val="00ABC7"/>
      </a:accent3>
      <a:accent4>
        <a:srgbClr val="23538A"/>
      </a:accent4>
      <a:accent5>
        <a:srgbClr val="83878A"/>
      </a:accent5>
      <a:accent6>
        <a:srgbClr val="FD4239"/>
      </a:accent6>
      <a:hlink>
        <a:srgbClr val="0000FF"/>
      </a:hlink>
      <a:folHlink>
        <a:srgbClr val="800080"/>
      </a:folHlink>
    </a:clrScheme>
    <a:fontScheme name="EBSCO Gen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BSCO Health_New Section">
  <a:themeElements>
    <a:clrScheme name="DMP Color">
      <a:dk1>
        <a:sysClr val="windowText" lastClr="000000"/>
      </a:dk1>
      <a:lt1>
        <a:sysClr val="window" lastClr="FFFFFF"/>
      </a:lt1>
      <a:dk2>
        <a:srgbClr val="1F497D"/>
      </a:dk2>
      <a:lt2>
        <a:srgbClr val="EEECE1"/>
      </a:lt2>
      <a:accent1>
        <a:srgbClr val="00687F"/>
      </a:accent1>
      <a:accent2>
        <a:srgbClr val="F28F0A"/>
      </a:accent2>
      <a:accent3>
        <a:srgbClr val="00ABC7"/>
      </a:accent3>
      <a:accent4>
        <a:srgbClr val="23538A"/>
      </a:accent4>
      <a:accent5>
        <a:srgbClr val="83878A"/>
      </a:accent5>
      <a:accent6>
        <a:srgbClr val="FD4239"/>
      </a:accent6>
      <a:hlink>
        <a:srgbClr val="0000FF"/>
      </a:hlink>
      <a:folHlink>
        <a:srgbClr val="800080"/>
      </a:folHlink>
    </a:clrScheme>
    <a:fontScheme name="EBSCO Gen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BSCO Health_Body Slides">
  <a:themeElements>
    <a:clrScheme name="DMP Color">
      <a:dk1>
        <a:sysClr val="windowText" lastClr="000000"/>
      </a:dk1>
      <a:lt1>
        <a:sysClr val="window" lastClr="FFFFFF"/>
      </a:lt1>
      <a:dk2>
        <a:srgbClr val="1F497D"/>
      </a:dk2>
      <a:lt2>
        <a:srgbClr val="EEECE1"/>
      </a:lt2>
      <a:accent1>
        <a:srgbClr val="00687F"/>
      </a:accent1>
      <a:accent2>
        <a:srgbClr val="F28F0A"/>
      </a:accent2>
      <a:accent3>
        <a:srgbClr val="00ABC7"/>
      </a:accent3>
      <a:accent4>
        <a:srgbClr val="23538A"/>
      </a:accent4>
      <a:accent5>
        <a:srgbClr val="83878A"/>
      </a:accent5>
      <a:accent6>
        <a:srgbClr val="FD4239"/>
      </a:accent6>
      <a:hlink>
        <a:srgbClr val="0000FF"/>
      </a:hlink>
      <a:folHlink>
        <a:srgbClr val="800080"/>
      </a:folHlink>
    </a:clrScheme>
    <a:fontScheme name="EBSCO Gen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BSCO Health_Body Slides">
  <a:themeElements>
    <a:clrScheme name="EBSCO Health_General">
      <a:dk1>
        <a:sysClr val="windowText" lastClr="000000"/>
      </a:dk1>
      <a:lt1>
        <a:sysClr val="window" lastClr="FFFFFF"/>
      </a:lt1>
      <a:dk2>
        <a:srgbClr val="1F497D"/>
      </a:dk2>
      <a:lt2>
        <a:srgbClr val="EEECE1"/>
      </a:lt2>
      <a:accent1>
        <a:srgbClr val="2DB1B6"/>
      </a:accent1>
      <a:accent2>
        <a:srgbClr val="23538A"/>
      </a:accent2>
      <a:accent3>
        <a:srgbClr val="353535"/>
      </a:accent3>
      <a:accent4>
        <a:srgbClr val="F3F3F3"/>
      </a:accent4>
      <a:accent5>
        <a:srgbClr val="FD4239"/>
      </a:accent5>
      <a:accent6>
        <a:srgbClr val="000000"/>
      </a:accent6>
      <a:hlink>
        <a:srgbClr val="0000FF"/>
      </a:hlink>
      <a:folHlink>
        <a:srgbClr val="800080"/>
      </a:folHlink>
    </a:clrScheme>
    <a:fontScheme name="EBSCO Gen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EBSCO Health_Body Slides">
  <a:themeElements>
    <a:clrScheme name="EBSCO Health_General">
      <a:dk1>
        <a:sysClr val="windowText" lastClr="000000"/>
      </a:dk1>
      <a:lt1>
        <a:sysClr val="window" lastClr="FFFFFF"/>
      </a:lt1>
      <a:dk2>
        <a:srgbClr val="1F497D"/>
      </a:dk2>
      <a:lt2>
        <a:srgbClr val="EEECE1"/>
      </a:lt2>
      <a:accent1>
        <a:srgbClr val="2DB1B6"/>
      </a:accent1>
      <a:accent2>
        <a:srgbClr val="23538A"/>
      </a:accent2>
      <a:accent3>
        <a:srgbClr val="353535"/>
      </a:accent3>
      <a:accent4>
        <a:srgbClr val="F3F3F3"/>
      </a:accent4>
      <a:accent5>
        <a:srgbClr val="FD4239"/>
      </a:accent5>
      <a:accent6>
        <a:srgbClr val="000000"/>
      </a:accent6>
      <a:hlink>
        <a:srgbClr val="0000FF"/>
      </a:hlink>
      <a:folHlink>
        <a:srgbClr val="800080"/>
      </a:folHlink>
    </a:clrScheme>
    <a:fontScheme name="EBSCO Gen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EBSCO Health_Body Slides">
  <a:themeElements>
    <a:clrScheme name="EBSCO Health_General">
      <a:dk1>
        <a:sysClr val="windowText" lastClr="000000"/>
      </a:dk1>
      <a:lt1>
        <a:sysClr val="window" lastClr="FFFFFF"/>
      </a:lt1>
      <a:dk2>
        <a:srgbClr val="1F497D"/>
      </a:dk2>
      <a:lt2>
        <a:srgbClr val="EEECE1"/>
      </a:lt2>
      <a:accent1>
        <a:srgbClr val="2DB1B6"/>
      </a:accent1>
      <a:accent2>
        <a:srgbClr val="23538A"/>
      </a:accent2>
      <a:accent3>
        <a:srgbClr val="353535"/>
      </a:accent3>
      <a:accent4>
        <a:srgbClr val="F3F3F3"/>
      </a:accent4>
      <a:accent5>
        <a:srgbClr val="FD4239"/>
      </a:accent5>
      <a:accent6>
        <a:srgbClr val="000000"/>
      </a:accent6>
      <a:hlink>
        <a:srgbClr val="0000FF"/>
      </a:hlink>
      <a:folHlink>
        <a:srgbClr val="800080"/>
      </a:folHlink>
    </a:clrScheme>
    <a:fontScheme name="EBSCO Gen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EBSCO Health_Body Slides">
  <a:themeElements>
    <a:clrScheme name="EBSCO Health_General">
      <a:dk1>
        <a:sysClr val="windowText" lastClr="000000"/>
      </a:dk1>
      <a:lt1>
        <a:sysClr val="window" lastClr="FFFFFF"/>
      </a:lt1>
      <a:dk2>
        <a:srgbClr val="1F497D"/>
      </a:dk2>
      <a:lt2>
        <a:srgbClr val="EEECE1"/>
      </a:lt2>
      <a:accent1>
        <a:srgbClr val="2DB1B6"/>
      </a:accent1>
      <a:accent2>
        <a:srgbClr val="23538A"/>
      </a:accent2>
      <a:accent3>
        <a:srgbClr val="353535"/>
      </a:accent3>
      <a:accent4>
        <a:srgbClr val="F3F3F3"/>
      </a:accent4>
      <a:accent5>
        <a:srgbClr val="FD4239"/>
      </a:accent5>
      <a:accent6>
        <a:srgbClr val="000000"/>
      </a:accent6>
      <a:hlink>
        <a:srgbClr val="0000FF"/>
      </a:hlink>
      <a:folHlink>
        <a:srgbClr val="800080"/>
      </a:folHlink>
    </a:clrScheme>
    <a:fontScheme name="EBSCO Gen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4447</TotalTime>
  <Words>2786</Words>
  <Application>Microsoft Office PowerPoint</Application>
  <PresentationFormat>On-screen Show (4:3)</PresentationFormat>
  <Paragraphs>334</Paragraphs>
  <Slides>44</Slides>
  <Notes>42</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44</vt:i4>
      </vt:variant>
    </vt:vector>
  </HeadingPairs>
  <TitlesOfParts>
    <vt:vector size="61" baseType="lpstr">
      <vt:lpstr>ＭＳ Ｐゴシック</vt:lpstr>
      <vt:lpstr>ＭＳ Ｐゴシック</vt:lpstr>
      <vt:lpstr>Arial</vt:lpstr>
      <vt:lpstr>Calibri</vt:lpstr>
      <vt:lpstr>Times New Roman</vt:lpstr>
      <vt:lpstr>Trebuchet MS</vt:lpstr>
      <vt:lpstr>EBSCO Health_Cover</vt:lpstr>
      <vt:lpstr>EBSCO Health_New Section</vt:lpstr>
      <vt:lpstr>EBSCO Health_Body Slides</vt:lpstr>
      <vt:lpstr>1_EBSCO Health_Body Slides</vt:lpstr>
      <vt:lpstr>2_EBSCO Health_Body Slides</vt:lpstr>
      <vt:lpstr>3_EBSCO Health_Body Slides</vt:lpstr>
      <vt:lpstr>4_EBSCO Health_Body Slides</vt:lpstr>
      <vt:lpstr>Default Design</vt:lpstr>
      <vt:lpstr>1_Default Design</vt:lpstr>
      <vt:lpstr>2_Default Design</vt:lpstr>
      <vt:lpstr>3_Default Design</vt:lpstr>
      <vt:lpstr>CHIP Meeting July 29, 2015</vt:lpstr>
      <vt:lpstr>PowerPoint Presentation</vt:lpstr>
      <vt:lpstr>to DynaMed vs. UpToDate</vt:lpstr>
      <vt:lpstr>It doesn’t tell me what to do</vt:lpstr>
      <vt:lpstr>OVERVIEWS AND RECOMMENDATIONS</vt:lpstr>
      <vt:lpstr>PowerPoint Presentation</vt:lpstr>
      <vt:lpstr>PowerPoint Presentation</vt:lpstr>
      <vt:lpstr>PowerPoint Presentation</vt:lpstr>
      <vt:lpstr>PowerPoint Presentation</vt:lpstr>
      <vt:lpstr>GRADE is now the standard</vt:lpstr>
      <vt:lpstr>Lack of  expert reviewers</vt:lpstr>
      <vt:lpstr>FULLY INTEGRATED EXPERTS</vt:lpstr>
      <vt:lpstr>LEADERSHIP</vt:lpstr>
      <vt:lpstr>PowerPoint Presentation</vt:lpstr>
      <vt:lpstr>Executive Board</vt:lpstr>
      <vt:lpstr>Lack of  specialty content</vt:lpstr>
      <vt:lpstr>Editorial team reorganized</vt:lpstr>
      <vt:lpstr>ROBUST SPECIALTY CONTENT</vt:lpstr>
      <vt:lpstr>There are  no images</vt:lpstr>
      <vt:lpstr>PowerPoint Presentation</vt:lpstr>
      <vt:lpstr>PowerPoint Presentation</vt:lpstr>
      <vt:lpstr>It’s hard to get an  answer quickly</vt:lpstr>
      <vt:lpstr>Precise Search Results</vt:lpstr>
      <vt:lpstr>PowerPoint Presentation</vt:lpstr>
      <vt:lpstr>PowerPoint Presentation</vt:lpstr>
      <vt:lpstr>PowerPoint Presentation</vt:lpstr>
      <vt:lpstr>PowerPoint Presentation</vt:lpstr>
      <vt:lpstr>PowerPoint Presentation</vt:lpstr>
      <vt:lpstr>PowerPoint Presentation</vt:lpstr>
      <vt:lpstr>DynaMed Plus employs a  FULLY RESPONSIVE DESIGN,  which means it renders ideally for  any device or orientation</vt:lpstr>
      <vt:lpstr>PowerPoint Presentation</vt:lpstr>
      <vt:lpstr>PowerPoint Presentation</vt:lpstr>
      <vt:lpstr>PowerPoint Presentation</vt:lpstr>
      <vt:lpstr>PowerPoint Presentation</vt:lpstr>
      <vt:lpstr>PowerPoint Presentation</vt:lpstr>
      <vt:lpstr>MICROMEDEX DRUG CONTENT</vt:lpstr>
      <vt:lpstr>ACP Partnership</vt:lpstr>
      <vt:lpstr>SUMMARY OF FEATURES</vt:lpstr>
      <vt:lpstr>Branded</vt:lpstr>
      <vt:lpstr>Customizable Widgets</vt:lpstr>
      <vt:lpstr>Customizable Widgets</vt:lpstr>
      <vt:lpstr>PowerPoint Presentation</vt:lpstr>
      <vt:lpstr>Subject indexing and thesauri are fully integrated with PubMed’s indexing and MeSH from: </vt:lpstr>
      <vt:lpstr> </vt:lpstr>
    </vt:vector>
  </TitlesOfParts>
  <Company>EBSCO Publishing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MHobart</dc:creator>
  <cp:lastModifiedBy>Christian Patrick</cp:lastModifiedBy>
  <cp:revision>106</cp:revision>
  <cp:lastPrinted>2015-05-16T15:12:23Z</cp:lastPrinted>
  <dcterms:created xsi:type="dcterms:W3CDTF">2014-06-30T15:17:28Z</dcterms:created>
  <dcterms:modified xsi:type="dcterms:W3CDTF">2015-07-29T23:23:29Z</dcterms:modified>
</cp:coreProperties>
</file>